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8" r:id="rId2"/>
  </p:sldMasterIdLst>
  <p:notesMasterIdLst>
    <p:notesMasterId r:id="rId30"/>
  </p:notesMasterIdLst>
  <p:sldIdLst>
    <p:sldId id="256" r:id="rId3"/>
    <p:sldId id="313" r:id="rId4"/>
    <p:sldId id="318" r:id="rId5"/>
    <p:sldId id="404" r:id="rId6"/>
    <p:sldId id="327" r:id="rId7"/>
    <p:sldId id="329" r:id="rId8"/>
    <p:sldId id="328" r:id="rId9"/>
    <p:sldId id="405" r:id="rId10"/>
    <p:sldId id="406" r:id="rId11"/>
    <p:sldId id="392" r:id="rId12"/>
    <p:sldId id="408" r:id="rId13"/>
    <p:sldId id="407" r:id="rId14"/>
    <p:sldId id="409" r:id="rId15"/>
    <p:sldId id="410" r:id="rId16"/>
    <p:sldId id="401" r:id="rId17"/>
    <p:sldId id="368" r:id="rId18"/>
    <p:sldId id="369" r:id="rId19"/>
    <p:sldId id="333" r:id="rId20"/>
    <p:sldId id="335" r:id="rId21"/>
    <p:sldId id="399" r:id="rId22"/>
    <p:sldId id="396" r:id="rId23"/>
    <p:sldId id="397" r:id="rId24"/>
    <p:sldId id="382" r:id="rId25"/>
    <p:sldId id="363" r:id="rId26"/>
    <p:sldId id="364" r:id="rId27"/>
    <p:sldId id="411" r:id="rId28"/>
    <p:sldId id="299"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a Murphy (ACTO)" initials="LM" lastIdx="4" clrIdx="0">
    <p:extLst>
      <p:ext uri="{19B8F6BF-5375-455C-9EA6-DF929625EA0E}">
        <p15:presenceInfo xmlns:p15="http://schemas.microsoft.com/office/powerpoint/2012/main" userId="Laura Murphy (ACT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B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2" autoAdjust="0"/>
    <p:restoredTop sz="84694" autoAdjust="0"/>
  </p:normalViewPr>
  <p:slideViewPr>
    <p:cSldViewPr showGuides="1">
      <p:cViewPr varScale="1">
        <p:scale>
          <a:sx n="57" d="100"/>
          <a:sy n="57" d="100"/>
        </p:scale>
        <p:origin x="1548" y="66"/>
      </p:cViewPr>
      <p:guideLst>
        <p:guide orient="horz" pos="2160"/>
        <p:guide pos="2880"/>
      </p:guideLst>
    </p:cSldViewPr>
  </p:slideViewPr>
  <p:notesTextViewPr>
    <p:cViewPr>
      <p:scale>
        <a:sx n="3" d="2"/>
        <a:sy n="3" d="2"/>
      </p:scale>
      <p:origin x="0" y="-762"/>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D9AFA1-3B76-4586-BA17-7E7013FC9644}" type="datetimeFigureOut">
              <a:rPr lang="en-CA" smtClean="0"/>
              <a:t>2026-10-28</a:t>
            </a:fld>
            <a:endParaRPr lang="en-CA"/>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1E29E5-A452-4D3B-BE26-DE2325EF55F2}" type="slidenum">
              <a:rPr lang="en-CA" smtClean="0"/>
              <a:t>‹#›</a:t>
            </a:fld>
            <a:endParaRPr lang="en-CA"/>
          </a:p>
        </p:txBody>
      </p:sp>
    </p:spTree>
    <p:extLst>
      <p:ext uri="{BB962C8B-B14F-4D97-AF65-F5344CB8AC3E}">
        <p14:creationId xmlns:p14="http://schemas.microsoft.com/office/powerpoint/2010/main" val="3844201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acto.ca/production/wp-content/uploads/2023/05/HousingHardship_ACTO_June_2023.pdf"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Rent means the rules related to rent, including rules around when and how LL can increase the rent</a:t>
            </a:r>
          </a:p>
        </p:txBody>
      </p:sp>
      <p:sp>
        <p:nvSpPr>
          <p:cNvPr id="4" name="Slide Number Placeholder 3"/>
          <p:cNvSpPr>
            <a:spLocks noGrp="1"/>
          </p:cNvSpPr>
          <p:nvPr>
            <p:ph type="sldNum" sz="quarter" idx="5"/>
          </p:nvPr>
        </p:nvSpPr>
        <p:spPr/>
        <p:txBody>
          <a:bodyPr/>
          <a:lstStyle/>
          <a:p>
            <a:fld id="{781E29E5-A452-4D3B-BE26-DE2325EF55F2}" type="slidenum">
              <a:rPr lang="en-CA" smtClean="0"/>
              <a:t>3</a:t>
            </a:fld>
            <a:endParaRPr lang="en-CA"/>
          </a:p>
        </p:txBody>
      </p:sp>
    </p:spTree>
    <p:extLst>
      <p:ext uri="{BB962C8B-B14F-4D97-AF65-F5344CB8AC3E}">
        <p14:creationId xmlns:p14="http://schemas.microsoft.com/office/powerpoint/2010/main" val="31230224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most significant piece of legislation governing relationships between LL and Ts is the RTA – came into effect in 2007, replacing precursor TPA. Established LTB, capped rent increases and set rules about maintenance, evictions, tenant obligations, AGIs, and privacy. Codified a regime with strong tenant protections and it recognizes the inherent power imbalance between tenants and landlords. Courts have consistently emphasized the remedial purpose of the Act, so to redress that power imbalance by safeguarding against illegal rent increases and wrongful evictions. Courts have also recognized that a core purpose of the Act is the protection of tenants.</a:t>
            </a:r>
          </a:p>
          <a:p>
            <a:endParaRPr lang="en-CA" dirty="0"/>
          </a:p>
          <a:p>
            <a:r>
              <a:rPr lang="en-CA" dirty="0"/>
              <a:t>One very important thing we have in ON is security of tenure – deemed continuation of the tenancy after expiry of fixed term and you cannot be evicted without an order from the Board. This is the primary right that really anchors all of the other rights that tenants have in the legislation.</a:t>
            </a:r>
          </a:p>
          <a:p>
            <a:endParaRPr lang="en-CA" dirty="0"/>
          </a:p>
          <a:p>
            <a:r>
              <a:rPr lang="en-CA" dirty="0"/>
              <a:t>Defines tenants (still can be complex or unclear) but if you share kitchen or bathroom with LL, not a tenant. Also people living in seasonal accommodations are not tenants, sometimes roommates are not tenants, members of housing cooperatives (the Act sets out special provisions for them), University dorms, people living in shelters, etc.</a:t>
            </a:r>
          </a:p>
          <a:p>
            <a:endParaRPr lang="en-CA" dirty="0"/>
          </a:p>
          <a:p>
            <a:r>
              <a:rPr lang="en-CA" dirty="0"/>
              <a:t>One very important thing we don’t have is vacancy control – when Ts vacate their unit, LL increase rent for new tenant</a:t>
            </a:r>
          </a:p>
          <a:p>
            <a:endParaRPr lang="en-CA" dirty="0"/>
          </a:p>
          <a:p>
            <a:r>
              <a:rPr lang="en-CA" dirty="0"/>
              <a:t>HRCO – Code has supremacy over RTA – quasi-constitutional. Board must apply the Code in its proceedings and ensure its own processes are accessible. Additionally, landlords and all housing providers have a duty to accommodate tenants to the point of undue hardship. Tenants can raise the Code in their hearing to argue that they should be accommodated, should not be evicted.</a:t>
            </a:r>
          </a:p>
          <a:p>
            <a:endParaRPr lang="en-CA" dirty="0"/>
          </a:p>
          <a:p>
            <a:r>
              <a:rPr lang="en-CA" dirty="0"/>
              <a:t>The Code is also relevant to securing housing. Landlords cannot discriminate against applicants for housing. So while the RTA allows LL to ask for employment letters and credit checks (no SIN), etc., it is illegal for LL to use this information to screen applicants based on a protected ground. And they cannot ask prospective tenants questions like, are you on social assistance or do you plan on having more children, what is your immigration status. Etc. NOTE – very hard to prove discrimination based on income (for example, the law allows LL to require employment letters but does not allow LL to discriminate on the basis of income source – generally absent overt comments or behaviour that confirm discrimination, it is very hard to prove at this stage).</a:t>
            </a: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fld id="{781E29E5-A452-4D3B-BE26-DE2325EF55F2}" type="slidenum">
              <a:rPr lang="en-CA" smtClean="0"/>
              <a:t>4</a:t>
            </a:fld>
            <a:endParaRPr lang="en-CA"/>
          </a:p>
        </p:txBody>
      </p:sp>
    </p:spTree>
    <p:extLst>
      <p:ext uri="{BB962C8B-B14F-4D97-AF65-F5344CB8AC3E}">
        <p14:creationId xmlns:p14="http://schemas.microsoft.com/office/powerpoint/2010/main" val="28421965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C6B3D42-7D23-443F-9EA3-4CD6FE238D43}" type="slidenum">
              <a:rPr lang="en-CA" smtClean="0"/>
              <a:t>5</a:t>
            </a:fld>
            <a:endParaRPr lang="en-CA"/>
          </a:p>
        </p:txBody>
      </p:sp>
    </p:spTree>
    <p:extLst>
      <p:ext uri="{BB962C8B-B14F-4D97-AF65-F5344CB8AC3E}">
        <p14:creationId xmlns:p14="http://schemas.microsoft.com/office/powerpoint/2010/main" val="2436782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6B3D42-7D23-443F-9EA3-4CD6FE238D43}" type="slidenum">
              <a:rPr lang="en-CA" smtClean="0"/>
              <a:t>6</a:t>
            </a:fld>
            <a:endParaRPr lang="en-CA"/>
          </a:p>
        </p:txBody>
      </p:sp>
    </p:spTree>
    <p:extLst>
      <p:ext uri="{BB962C8B-B14F-4D97-AF65-F5344CB8AC3E}">
        <p14:creationId xmlns:p14="http://schemas.microsoft.com/office/powerpoint/2010/main" val="3783933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C6B3D42-7D23-443F-9EA3-4CD6FE238D43}" type="slidenum">
              <a:rPr lang="en-CA" smtClean="0"/>
              <a:t>7</a:t>
            </a:fld>
            <a:endParaRPr lang="en-CA"/>
          </a:p>
        </p:txBody>
      </p:sp>
    </p:spTree>
    <p:extLst>
      <p:ext uri="{BB962C8B-B14F-4D97-AF65-F5344CB8AC3E}">
        <p14:creationId xmlns:p14="http://schemas.microsoft.com/office/powerpoint/2010/main" val="872962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81E29E5-A452-4D3B-BE26-DE2325EF55F2}" type="slidenum">
              <a:rPr lang="en-CA" smtClean="0"/>
              <a:t>10</a:t>
            </a:fld>
            <a:endParaRPr lang="en-CA"/>
          </a:p>
        </p:txBody>
      </p:sp>
    </p:spTree>
    <p:extLst>
      <p:ext uri="{BB962C8B-B14F-4D97-AF65-F5344CB8AC3E}">
        <p14:creationId xmlns:p14="http://schemas.microsoft.com/office/powerpoint/2010/main" val="23492489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aseline="0" dirty="0"/>
          </a:p>
          <a:p>
            <a:r>
              <a:rPr lang="en-CA" baseline="0" dirty="0"/>
              <a:t>s.118 – deemed acceptance of NORI where no NOT</a:t>
            </a:r>
          </a:p>
          <a:p>
            <a:endParaRPr lang="en-CA" baseline="0" dirty="0"/>
          </a:p>
          <a:p>
            <a:r>
              <a:rPr lang="en-CA" baseline="0" dirty="0"/>
              <a:t>s.135.1 – increase that would be void due to lack of proper notice under s.16(4) is deemed not void if T paid increase for 12 consecutive months, unless T made application (T1) contesting validity of rent increase within the 12 month period </a:t>
            </a:r>
          </a:p>
          <a:p>
            <a:endParaRPr lang="en-CA" baseline="0" dirty="0"/>
          </a:p>
          <a:p>
            <a:r>
              <a:rPr lang="en-CA" baseline="0" dirty="0"/>
              <a:t>s.136(1) –rent deemed lawful unless application made within 1 year after first charged; (2) rent increase deemed lawful unless application made within 1 year after increase first charged</a:t>
            </a:r>
          </a:p>
          <a:p>
            <a:endParaRPr lang="en-CA" baseline="0" dirty="0"/>
          </a:p>
          <a:p>
            <a:r>
              <a:rPr lang="en-CA" dirty="0"/>
              <a:t>s.120(1) – can’t increase more than guideline except s126/127 or s121/123 (agreement for additional services (</a:t>
            </a:r>
            <a:r>
              <a:rPr lang="en-CA" dirty="0" err="1"/>
              <a:t>eg</a:t>
            </a:r>
            <a:r>
              <a:rPr lang="en-CA" dirty="0"/>
              <a:t> parking space) – O. Reg. 516/06 s16</a:t>
            </a:r>
            <a:endParaRPr lang="en-CA" baseline="0" dirty="0"/>
          </a:p>
          <a:p>
            <a:endParaRPr lang="en-CA" dirty="0"/>
          </a:p>
          <a:p>
            <a:r>
              <a:rPr lang="en-US" altLang="en-US" dirty="0">
                <a:latin typeface="Comic Sans MS" pitchFamily="66" charset="0"/>
              </a:rPr>
              <a:t>Guideline based on the % change in the Consumer Price Index for the prices of goods and services</a:t>
            </a:r>
          </a:p>
          <a:p>
            <a:pPr>
              <a:spcBef>
                <a:spcPct val="0"/>
              </a:spcBef>
            </a:pPr>
            <a:endParaRPr lang="en-US" altLang="en-US" dirty="0">
              <a:latin typeface="Comic Sans MS" pitchFamily="66" charset="0"/>
            </a:endParaRPr>
          </a:p>
          <a:p>
            <a:r>
              <a:rPr lang="en-CA" altLang="en-US" dirty="0">
                <a:latin typeface="Comic Sans MS" pitchFamily="66" charset="0"/>
              </a:rPr>
              <a:t>Proper notice needs to be in writing, set out details of rent and increase (</a:t>
            </a:r>
            <a:r>
              <a:rPr lang="en-CA" altLang="en-US" dirty="0" err="1">
                <a:latin typeface="Comic Sans MS" pitchFamily="66" charset="0"/>
              </a:rPr>
              <a:t>etc</a:t>
            </a:r>
            <a:r>
              <a:rPr lang="en-CA" altLang="en-US" dirty="0">
                <a:latin typeface="Comic Sans MS" pitchFamily="66" charset="0"/>
              </a:rPr>
              <a:t>) and provide 90 days notice – otherwise void</a:t>
            </a:r>
          </a:p>
          <a:p>
            <a:pPr>
              <a:spcBef>
                <a:spcPct val="0"/>
              </a:spcBef>
            </a:pPr>
            <a:endParaRPr lang="en-CA" altLang="en-US" dirty="0">
              <a:latin typeface="Comic Sans MS" pitchFamily="66" charset="0"/>
            </a:endParaRPr>
          </a:p>
          <a:p>
            <a:r>
              <a:rPr lang="en-CA" altLang="en-US" dirty="0">
                <a:latin typeface="Comic Sans MS" pitchFamily="66" charset="0"/>
              </a:rPr>
              <a:t>Interest on LMRD used to be 6%!</a:t>
            </a:r>
          </a:p>
          <a:p>
            <a:pPr>
              <a:spcBef>
                <a:spcPct val="0"/>
              </a:spcBef>
            </a:pPr>
            <a:endParaRPr lang="en-CA" altLang="en-US" dirty="0">
              <a:latin typeface="Comic Sans MS" pitchFamily="66" charset="0"/>
            </a:endParaRPr>
          </a:p>
          <a:p>
            <a:r>
              <a:rPr lang="en-CA" altLang="en-US" b="1" i="1" dirty="0">
                <a:latin typeface="Comic Sans MS" pitchFamily="66" charset="0"/>
              </a:rPr>
              <a:t>626114 Ontario Ltd. V Tirado</a:t>
            </a:r>
            <a:r>
              <a:rPr lang="en-CA" altLang="en-US" b="1" dirty="0">
                <a:latin typeface="Comic Sans MS" pitchFamily="66" charset="0"/>
              </a:rPr>
              <a:t>, 200 </a:t>
            </a:r>
            <a:r>
              <a:rPr lang="en-CA" altLang="en-US" b="1" dirty="0" err="1">
                <a:latin typeface="Comic Sans MS" pitchFamily="66" charset="0"/>
              </a:rPr>
              <a:t>CanLII</a:t>
            </a:r>
            <a:r>
              <a:rPr lang="en-CA" altLang="en-US" b="1" dirty="0">
                <a:latin typeface="Comic Sans MS" pitchFamily="66" charset="0"/>
              </a:rPr>
              <a:t> 36461, [2005] O.J. No. 4350 (QL)</a:t>
            </a:r>
          </a:p>
          <a:p>
            <a:r>
              <a:rPr lang="en-CA" altLang="en-US" dirty="0">
                <a:latin typeface="Comic Sans MS" pitchFamily="66" charset="0"/>
              </a:rPr>
              <a:t>[…], the 1-year limitation in s. 144(4) [now s. 135 – money illegally collected] should not apply to interest payments under s. 118. Subsection 118(7) [now s. 106(9)] authorized a deduction of all interest owed.”</a:t>
            </a:r>
          </a:p>
          <a:p>
            <a:endParaRPr lang="en-CA" altLang="en-US" dirty="0">
              <a:latin typeface="Comic Sans MS" pitchFamily="66" charset="0"/>
            </a:endParaRPr>
          </a:p>
          <a:p>
            <a:endParaRPr lang="en-CA" dirty="0"/>
          </a:p>
          <a:p>
            <a:endParaRPr lang="en-US" dirty="0"/>
          </a:p>
        </p:txBody>
      </p:sp>
      <p:sp>
        <p:nvSpPr>
          <p:cNvPr id="4" name="Slide Number Placeholder 3"/>
          <p:cNvSpPr>
            <a:spLocks noGrp="1"/>
          </p:cNvSpPr>
          <p:nvPr>
            <p:ph type="sldNum" sz="quarter" idx="10"/>
          </p:nvPr>
        </p:nvSpPr>
        <p:spPr/>
        <p:txBody>
          <a:bodyPr/>
          <a:lstStyle/>
          <a:p>
            <a:fld id="{1C6B3D42-7D23-443F-9EA3-4CD6FE238D43}" type="slidenum">
              <a:rPr lang="en-CA" smtClean="0"/>
              <a:t>16</a:t>
            </a:fld>
            <a:endParaRPr lang="en-CA"/>
          </a:p>
        </p:txBody>
      </p:sp>
    </p:spTree>
    <p:extLst>
      <p:ext uri="{BB962C8B-B14F-4D97-AF65-F5344CB8AC3E}">
        <p14:creationId xmlns:p14="http://schemas.microsoft.com/office/powerpoint/2010/main" val="19364157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s.105 = only</a:t>
            </a:r>
            <a:r>
              <a:rPr lang="en-CA" baseline="0" dirty="0"/>
              <a:t> security deposit is a rent deposit</a:t>
            </a:r>
          </a:p>
          <a:p>
            <a:r>
              <a:rPr lang="en-CA" baseline="0" dirty="0"/>
              <a:t>s.111 (cited) = lawful rent</a:t>
            </a:r>
          </a:p>
          <a:p>
            <a:r>
              <a:rPr lang="en-CA" baseline="0" dirty="0"/>
              <a:t>s.134 = no additional charges (O.Reg.516/06 s.17 exceptions)</a:t>
            </a:r>
          </a:p>
          <a:p>
            <a:r>
              <a:rPr lang="en-CA" baseline="0" dirty="0"/>
              <a:t>s.108 = no requirement for post-dated cheques </a:t>
            </a:r>
            <a:r>
              <a:rPr lang="en-CA" baseline="0" dirty="0" err="1"/>
              <a:t>etc</a:t>
            </a:r>
            <a:endParaRPr lang="en-CA" baseline="0" dirty="0"/>
          </a:p>
          <a:p>
            <a:r>
              <a:rPr lang="en-CA" baseline="0" dirty="0"/>
              <a:t>s.109 = receipts</a:t>
            </a:r>
          </a:p>
          <a:p>
            <a:r>
              <a:rPr lang="en-CA" baseline="0" dirty="0"/>
              <a:t>s.113 = new tenant under new tenancy agreement lawful rent is rent first charged</a:t>
            </a:r>
            <a:endParaRPr lang="en-CA" dirty="0"/>
          </a:p>
        </p:txBody>
      </p:sp>
      <p:sp>
        <p:nvSpPr>
          <p:cNvPr id="4" name="Slide Number Placeholder 3"/>
          <p:cNvSpPr>
            <a:spLocks noGrp="1"/>
          </p:cNvSpPr>
          <p:nvPr>
            <p:ph type="sldNum" sz="quarter" idx="10"/>
          </p:nvPr>
        </p:nvSpPr>
        <p:spPr/>
        <p:txBody>
          <a:bodyPr/>
          <a:lstStyle/>
          <a:p>
            <a:fld id="{1C6B3D42-7D23-443F-9EA3-4CD6FE238D43}" type="slidenum">
              <a:rPr lang="en-CA" smtClean="0"/>
              <a:t>17</a:t>
            </a:fld>
            <a:endParaRPr lang="en-CA"/>
          </a:p>
        </p:txBody>
      </p:sp>
    </p:spTree>
    <p:extLst>
      <p:ext uri="{BB962C8B-B14F-4D97-AF65-F5344CB8AC3E}">
        <p14:creationId xmlns:p14="http://schemas.microsoft.com/office/powerpoint/2010/main" val="3712751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a:p>
            <a:endParaRPr lang="en-US" dirty="0"/>
          </a:p>
        </p:txBody>
      </p:sp>
      <p:sp>
        <p:nvSpPr>
          <p:cNvPr id="4" name="Slide Number Placeholder 3"/>
          <p:cNvSpPr>
            <a:spLocks noGrp="1"/>
          </p:cNvSpPr>
          <p:nvPr>
            <p:ph type="sldNum" sz="quarter" idx="10"/>
          </p:nvPr>
        </p:nvSpPr>
        <p:spPr/>
        <p:txBody>
          <a:bodyPr/>
          <a:lstStyle/>
          <a:p>
            <a:fld id="{1C6B3D42-7D23-443F-9EA3-4CD6FE238D43}" type="slidenum">
              <a:rPr lang="en-CA" smtClean="0"/>
              <a:t>18</a:t>
            </a:fld>
            <a:endParaRPr lang="en-CA"/>
          </a:p>
        </p:txBody>
      </p:sp>
    </p:spTree>
    <p:extLst>
      <p:ext uri="{BB962C8B-B14F-4D97-AF65-F5344CB8AC3E}">
        <p14:creationId xmlns:p14="http://schemas.microsoft.com/office/powerpoint/2010/main" val="35531055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C6B3D42-7D23-443F-9EA3-4CD6FE238D43}" type="slidenum">
              <a:rPr lang="en-CA" smtClean="0"/>
              <a:t>19</a:t>
            </a:fld>
            <a:endParaRPr lang="en-CA"/>
          </a:p>
        </p:txBody>
      </p:sp>
    </p:spTree>
    <p:extLst>
      <p:ext uri="{BB962C8B-B14F-4D97-AF65-F5344CB8AC3E}">
        <p14:creationId xmlns:p14="http://schemas.microsoft.com/office/powerpoint/2010/main" val="3882264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2C3E937E-2F93-9F30-D8EA-ACC7A8739E0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defRPr>
            </a:lvl1pPr>
            <a:lvl2pPr marL="758255" indent="-291636">
              <a:defRPr sz="2000">
                <a:solidFill>
                  <a:schemeClr val="tx1"/>
                </a:solidFill>
                <a:latin typeface="Arial" panose="020B0604020202020204" pitchFamily="34" charset="0"/>
              </a:defRPr>
            </a:lvl2pPr>
            <a:lvl3pPr marL="1166546" indent="-233309">
              <a:defRPr sz="2000">
                <a:solidFill>
                  <a:schemeClr val="tx1"/>
                </a:solidFill>
                <a:latin typeface="Arial" panose="020B0604020202020204" pitchFamily="34" charset="0"/>
              </a:defRPr>
            </a:lvl3pPr>
            <a:lvl4pPr marL="1633164" indent="-233309">
              <a:defRPr sz="2000">
                <a:solidFill>
                  <a:schemeClr val="tx1"/>
                </a:solidFill>
                <a:latin typeface="Arial" panose="020B0604020202020204" pitchFamily="34" charset="0"/>
              </a:defRPr>
            </a:lvl4pPr>
            <a:lvl5pPr marL="2099782" indent="-233309">
              <a:defRPr sz="2000">
                <a:solidFill>
                  <a:schemeClr val="tx1"/>
                </a:solidFill>
                <a:latin typeface="Arial" panose="020B0604020202020204" pitchFamily="34" charset="0"/>
              </a:defRPr>
            </a:lvl5pPr>
            <a:lvl6pPr marL="2566401" indent="-233309" eaLnBrk="0" fontAlgn="base" hangingPunct="0">
              <a:spcBef>
                <a:spcPct val="0"/>
              </a:spcBef>
              <a:spcAft>
                <a:spcPct val="0"/>
              </a:spcAft>
              <a:defRPr sz="2000">
                <a:solidFill>
                  <a:schemeClr val="tx1"/>
                </a:solidFill>
                <a:latin typeface="Arial" panose="020B0604020202020204" pitchFamily="34" charset="0"/>
              </a:defRPr>
            </a:lvl6pPr>
            <a:lvl7pPr marL="3033019" indent="-233309" eaLnBrk="0" fontAlgn="base" hangingPunct="0">
              <a:spcBef>
                <a:spcPct val="0"/>
              </a:spcBef>
              <a:spcAft>
                <a:spcPct val="0"/>
              </a:spcAft>
              <a:defRPr sz="2000">
                <a:solidFill>
                  <a:schemeClr val="tx1"/>
                </a:solidFill>
                <a:latin typeface="Arial" panose="020B0604020202020204" pitchFamily="34" charset="0"/>
              </a:defRPr>
            </a:lvl7pPr>
            <a:lvl8pPr marL="3499637" indent="-233309" eaLnBrk="0" fontAlgn="base" hangingPunct="0">
              <a:spcBef>
                <a:spcPct val="0"/>
              </a:spcBef>
              <a:spcAft>
                <a:spcPct val="0"/>
              </a:spcAft>
              <a:defRPr sz="2000">
                <a:solidFill>
                  <a:schemeClr val="tx1"/>
                </a:solidFill>
                <a:latin typeface="Arial" panose="020B0604020202020204" pitchFamily="34" charset="0"/>
              </a:defRPr>
            </a:lvl8pPr>
            <a:lvl9pPr marL="3966256" indent="-233309" eaLnBrk="0" fontAlgn="base" hangingPunct="0">
              <a:spcBef>
                <a:spcPct val="0"/>
              </a:spcBef>
              <a:spcAft>
                <a:spcPct val="0"/>
              </a:spcAft>
              <a:defRPr sz="2000">
                <a:solidFill>
                  <a:schemeClr val="tx1"/>
                </a:solidFill>
                <a:latin typeface="Arial" panose="020B0604020202020204" pitchFamily="34" charset="0"/>
              </a:defRPr>
            </a:lvl9pPr>
          </a:lstStyle>
          <a:p>
            <a:fld id="{1C11E77B-CB42-4C92-A0E7-56EF2D56E57D}" type="slidenum">
              <a:rPr lang="en-US" altLang="en-US" sz="1200">
                <a:latin typeface="Times New Roman" panose="02020603050405020304" pitchFamily="18" charset="0"/>
              </a:rPr>
              <a:pPr/>
              <a:t>20</a:t>
            </a:fld>
            <a:endParaRPr lang="en-US" altLang="en-US" sz="1200">
              <a:latin typeface="Times New Roman" panose="02020603050405020304" pitchFamily="18" charset="0"/>
            </a:endParaRPr>
          </a:p>
        </p:txBody>
      </p:sp>
      <p:sp>
        <p:nvSpPr>
          <p:cNvPr id="19459" name="Rectangle 2">
            <a:extLst>
              <a:ext uri="{FF2B5EF4-FFF2-40B4-BE49-F238E27FC236}">
                <a16:creationId xmlns:a16="http://schemas.microsoft.com/office/drawing/2014/main" id="{0D682B56-461A-F855-1EA8-FC14F4DCB72B}"/>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C894851A-6A80-C467-C1E3-5BED40F41A6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dirty="0"/>
              <a:t>Inspection issue: this can be hard on tenants suffering from mental health issues.</a:t>
            </a:r>
          </a:p>
          <a:p>
            <a:endParaRPr lang="en-CA" altLang="en-US" dirty="0"/>
          </a:p>
          <a:p>
            <a:r>
              <a:rPr lang="en-CA" altLang="en-US" dirty="0"/>
              <a:t>Issue of notice = difficult (e.g. </a:t>
            </a:r>
            <a:r>
              <a:rPr lang="en-CA" altLang="en-US" dirty="0" err="1"/>
              <a:t>lld</a:t>
            </a:r>
            <a:r>
              <a:rPr lang="en-CA" altLang="en-US" dirty="0"/>
              <a:t> gives tenant notice that is unfounded)</a:t>
            </a:r>
          </a:p>
          <a:p>
            <a:endParaRPr lang="en-CA" altLang="en-US" dirty="0"/>
          </a:p>
          <a:p>
            <a:r>
              <a:rPr lang="en-CA" altLang="en-US" dirty="0"/>
              <a:t>LL must make a “reasonable effort to advise tenant of intent to enter; between 8-8</a:t>
            </a:r>
          </a:p>
          <a:p>
            <a:endParaRPr lang="en-CA" altLang="en-US" dirty="0"/>
          </a:p>
        </p:txBody>
      </p:sp>
    </p:spTree>
    <p:extLst>
      <p:ext uri="{BB962C8B-B14F-4D97-AF65-F5344CB8AC3E}">
        <p14:creationId xmlns:p14="http://schemas.microsoft.com/office/powerpoint/2010/main" val="2745949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81E29E5-A452-4D3B-BE26-DE2325EF55F2}" type="slidenum">
              <a:rPr lang="en-CA" smtClean="0"/>
              <a:t>21</a:t>
            </a:fld>
            <a:endParaRPr lang="en-CA"/>
          </a:p>
        </p:txBody>
      </p:sp>
    </p:spTree>
    <p:extLst>
      <p:ext uri="{BB962C8B-B14F-4D97-AF65-F5344CB8AC3E}">
        <p14:creationId xmlns:p14="http://schemas.microsoft.com/office/powerpoint/2010/main" val="13255274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kumimoji="0" lang="en-CA" sz="1200" b="1" i="0" u="none" strike="noStrike" kern="1200" cap="none" spc="0" normalizeH="0" baseline="0" noProof="0" dirty="0">
                <a:ln>
                  <a:noFill/>
                </a:ln>
                <a:solidFill>
                  <a:prstClr val="black"/>
                </a:solidFill>
                <a:effectLst/>
                <a:uLnTx/>
                <a:uFillTx/>
                <a:latin typeface="+mn-lt"/>
                <a:ea typeface="+mn-ea"/>
                <a:cs typeface="+mn-cs"/>
              </a:rPr>
              <a:t>71 legal clinics, geographically based and specialty clinics run by volunteer board of directors that reflect the needs of the community</a:t>
            </a:r>
          </a:p>
          <a:p>
            <a:endParaRPr lang="en-US" baseline="0" dirty="0"/>
          </a:p>
          <a:p>
            <a:r>
              <a:rPr lang="en-US" baseline="0" dirty="0"/>
              <a:t>Financial Eligibility</a:t>
            </a:r>
            <a:br>
              <a:rPr lang="en-US" baseline="0" dirty="0"/>
            </a:br>
            <a:endParaRPr lang="en-US" dirty="0"/>
          </a:p>
          <a:p>
            <a:pPr defTabSz="931774">
              <a:defRPr/>
            </a:pPr>
            <a:r>
              <a:rPr lang="en-CA" dirty="0"/>
              <a:t>Community Legal Clinics serve low income people. If your income is too high, we cannot assist you, but we will do our best to refer you somewhere else.</a:t>
            </a:r>
          </a:p>
          <a:p>
            <a:endParaRPr lang="en-CA" dirty="0"/>
          </a:p>
        </p:txBody>
      </p:sp>
      <p:sp>
        <p:nvSpPr>
          <p:cNvPr id="4" name="Slide Number Placeholder 3"/>
          <p:cNvSpPr>
            <a:spLocks noGrp="1"/>
          </p:cNvSpPr>
          <p:nvPr>
            <p:ph type="sldNum" sz="quarter" idx="10"/>
          </p:nvPr>
        </p:nvSpPr>
        <p:spPr/>
        <p:txBody>
          <a:bodyPr/>
          <a:lstStyle/>
          <a:p>
            <a:fld id="{27EE7AFB-AC67-416B-86CB-5BDE064A535E}" type="slidenum">
              <a:rPr lang="en-CA" smtClean="0"/>
              <a:t>23</a:t>
            </a:fld>
            <a:endParaRPr lang="en-CA"/>
          </a:p>
        </p:txBody>
      </p:sp>
    </p:spTree>
    <p:extLst>
      <p:ext uri="{BB962C8B-B14F-4D97-AF65-F5344CB8AC3E}">
        <p14:creationId xmlns:p14="http://schemas.microsoft.com/office/powerpoint/2010/main" val="41505540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1923">
              <a:defRPr/>
            </a:pPr>
            <a:r>
              <a:rPr lang="en-CA" dirty="0">
                <a:hlinkClick r:id="rId3"/>
              </a:rPr>
              <a:t>https://www.acto.ca/production/wp-content/uploads/2023/05/HousingHardship_ACTO_June_2023.pdf</a:t>
            </a:r>
            <a:r>
              <a:rPr lang="en-CA" dirty="0"/>
              <a:t> </a:t>
            </a:r>
          </a:p>
          <a:p>
            <a:endParaRPr lang="en-US" dirty="0"/>
          </a:p>
        </p:txBody>
      </p:sp>
      <p:sp>
        <p:nvSpPr>
          <p:cNvPr id="4" name="Slide Number Placeholder 3"/>
          <p:cNvSpPr>
            <a:spLocks noGrp="1"/>
          </p:cNvSpPr>
          <p:nvPr>
            <p:ph type="sldNum" sz="quarter" idx="10"/>
          </p:nvPr>
        </p:nvSpPr>
        <p:spPr/>
        <p:txBody>
          <a:bodyPr/>
          <a:lstStyle/>
          <a:p>
            <a:fld id="{1C6B3D42-7D23-443F-9EA3-4CD6FE238D43}" type="slidenum">
              <a:rPr lang="en-CA" smtClean="0"/>
              <a:t>24</a:t>
            </a:fld>
            <a:endParaRPr lang="en-CA"/>
          </a:p>
        </p:txBody>
      </p:sp>
    </p:spTree>
    <p:extLst>
      <p:ext uri="{BB962C8B-B14F-4D97-AF65-F5344CB8AC3E}">
        <p14:creationId xmlns:p14="http://schemas.microsoft.com/office/powerpoint/2010/main" val="16915367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C6B3D42-7D23-443F-9EA3-4CD6FE238D43}" type="slidenum">
              <a:rPr lang="en-CA" smtClean="0"/>
              <a:t>25</a:t>
            </a:fld>
            <a:endParaRPr lang="en-CA"/>
          </a:p>
        </p:txBody>
      </p:sp>
    </p:spTree>
    <p:extLst>
      <p:ext uri="{BB962C8B-B14F-4D97-AF65-F5344CB8AC3E}">
        <p14:creationId xmlns:p14="http://schemas.microsoft.com/office/powerpoint/2010/main" val="32830484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35ed75ccf_0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dirty="0"/>
          </a:p>
        </p:txBody>
      </p:sp>
    </p:spTree>
    <p:extLst>
      <p:ext uri="{BB962C8B-B14F-4D97-AF65-F5344CB8AC3E}">
        <p14:creationId xmlns:p14="http://schemas.microsoft.com/office/powerpoint/2010/main" val="4270662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CA"/>
          </a:p>
        </p:txBody>
      </p:sp>
      <p:sp>
        <p:nvSpPr>
          <p:cNvPr id="3" name="Subtitle 2"/>
          <p:cNvSpPr>
            <a:spLocks noGrp="1"/>
          </p:cNvSpPr>
          <p:nvPr>
            <p:ph type="subTitle" idx="1"/>
          </p:nvPr>
        </p:nvSpPr>
        <p:spPr>
          <a:xfrm>
            <a:off x="683568" y="3861048"/>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Tree>
    <p:extLst>
      <p:ext uri="{BB962C8B-B14F-4D97-AF65-F5344CB8AC3E}">
        <p14:creationId xmlns:p14="http://schemas.microsoft.com/office/powerpoint/2010/main" val="1275650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a:xfrm>
            <a:off x="457200" y="1600201"/>
            <a:ext cx="8229600" cy="42770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695438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86326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1"/>
            <a:ext cx="4038600" cy="42770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1"/>
            <a:ext cx="4038600" cy="42770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3342316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7023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7023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Tree>
    <p:extLst>
      <p:ext uri="{BB962C8B-B14F-4D97-AF65-F5344CB8AC3E}">
        <p14:creationId xmlns:p14="http://schemas.microsoft.com/office/powerpoint/2010/main" val="215628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Tree>
    <p:extLst>
      <p:ext uri="{BB962C8B-B14F-4D97-AF65-F5344CB8AC3E}">
        <p14:creationId xmlns:p14="http://schemas.microsoft.com/office/powerpoint/2010/main" val="1523813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2815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19915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581128"/>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828800" y="404664"/>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CA"/>
          </a:p>
        </p:txBody>
      </p:sp>
      <p:sp>
        <p:nvSpPr>
          <p:cNvPr id="4" name="Text Placeholder 3"/>
          <p:cNvSpPr>
            <a:spLocks noGrp="1"/>
          </p:cNvSpPr>
          <p:nvPr>
            <p:ph type="body" sz="half" idx="2"/>
          </p:nvPr>
        </p:nvSpPr>
        <p:spPr>
          <a:xfrm>
            <a:off x="1828800" y="5157192"/>
            <a:ext cx="5486400" cy="7200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61915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OverTx">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a:t>Click to edit Master title style</a:t>
            </a:r>
          </a:p>
        </p:txBody>
      </p:sp>
      <p:sp>
        <p:nvSpPr>
          <p:cNvPr id="3" name="Content Placeholder 2"/>
          <p:cNvSpPr>
            <a:spLocks noGrp="1"/>
          </p:cNvSpPr>
          <p:nvPr>
            <p:ph sz="quarter" idx="1"/>
          </p:nvPr>
        </p:nvSpPr>
        <p:spPr>
          <a:xfrm>
            <a:off x="457200" y="1981200"/>
            <a:ext cx="4038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4038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457200" y="40005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2">
            <a:extLst>
              <a:ext uri="{FF2B5EF4-FFF2-40B4-BE49-F238E27FC236}">
                <a16:creationId xmlns:a16="http://schemas.microsoft.com/office/drawing/2014/main" id="{AE18798A-032A-65D4-AB57-E4D6DAD99844}"/>
              </a:ext>
            </a:extLst>
          </p:cNvPr>
          <p:cNvSpPr>
            <a:spLocks noGrp="1" noChangeArrowheads="1"/>
          </p:cNvSpPr>
          <p:nvPr>
            <p:ph type="ftr" sz="quarter" idx="10"/>
          </p:nvPr>
        </p:nvSpPr>
        <p:spPr>
          <a:ln/>
        </p:spPr>
        <p:txBody>
          <a:bodyPr/>
          <a:lstStyle>
            <a:lvl1pPr>
              <a:defRPr/>
            </a:lvl1pPr>
          </a:lstStyle>
          <a:p>
            <a:pPr>
              <a:defRPr/>
            </a:pPr>
            <a:endParaRPr lang="en-US"/>
          </a:p>
        </p:txBody>
      </p:sp>
      <p:sp>
        <p:nvSpPr>
          <p:cNvPr id="7" name="Rectangle 3">
            <a:extLst>
              <a:ext uri="{FF2B5EF4-FFF2-40B4-BE49-F238E27FC236}">
                <a16:creationId xmlns:a16="http://schemas.microsoft.com/office/drawing/2014/main" id="{B8D1A2C1-2096-85C4-E091-86C1C28A2CCE}"/>
              </a:ext>
            </a:extLst>
          </p:cNvPr>
          <p:cNvSpPr>
            <a:spLocks noGrp="1" noChangeArrowheads="1"/>
          </p:cNvSpPr>
          <p:nvPr>
            <p:ph type="sldNum" sz="quarter" idx="11"/>
          </p:nvPr>
        </p:nvSpPr>
        <p:spPr>
          <a:ln/>
        </p:spPr>
        <p:txBody>
          <a:bodyPr/>
          <a:lstStyle>
            <a:lvl1pPr>
              <a:defRPr/>
            </a:lvl1pPr>
          </a:lstStyle>
          <a:p>
            <a:pPr>
              <a:defRPr/>
            </a:pPr>
            <a:fld id="{61AE66FA-76F6-476B-B3D7-D7CE436D4DEA}" type="slidenum">
              <a:rPr lang="en-US" altLang="en-US"/>
              <a:pPr>
                <a:defRPr/>
              </a:pPr>
              <a:t>‹#›</a:t>
            </a:fld>
            <a:endParaRPr lang="en-US" altLang="en-US"/>
          </a:p>
        </p:txBody>
      </p:sp>
      <p:sp>
        <p:nvSpPr>
          <p:cNvPr id="8" name="Rectangle 16">
            <a:extLst>
              <a:ext uri="{FF2B5EF4-FFF2-40B4-BE49-F238E27FC236}">
                <a16:creationId xmlns:a16="http://schemas.microsoft.com/office/drawing/2014/main" id="{ABCD35F6-0EB8-BD01-82A6-B155A161F103}"/>
              </a:ext>
            </a:extLst>
          </p:cNvPr>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963020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40386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40386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85657E60-C361-A403-7F98-E38B99BBC058}"/>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id="{8DF69AAB-0A34-C306-6C75-66729A6ECCFC}"/>
              </a:ext>
            </a:extLst>
          </p:cNvPr>
          <p:cNvSpPr>
            <a:spLocks noGrp="1" noChangeArrowheads="1"/>
          </p:cNvSpPr>
          <p:nvPr>
            <p:ph type="sldNum" sz="quarter" idx="11"/>
          </p:nvPr>
        </p:nvSpPr>
        <p:spPr>
          <a:ln/>
        </p:spPr>
        <p:txBody>
          <a:bodyPr/>
          <a:lstStyle>
            <a:lvl1pPr>
              <a:defRPr/>
            </a:lvl1pPr>
          </a:lstStyle>
          <a:p>
            <a:pPr>
              <a:defRPr/>
            </a:pPr>
            <a:fld id="{607EF554-A383-473B-8103-0FB89CB72C6A}" type="slidenum">
              <a:rPr lang="en-US" altLang="en-US"/>
              <a:pPr>
                <a:defRPr/>
              </a:pPr>
              <a:t>‹#›</a:t>
            </a:fld>
            <a:endParaRPr lang="en-US" altLang="en-US"/>
          </a:p>
        </p:txBody>
      </p:sp>
      <p:sp>
        <p:nvSpPr>
          <p:cNvPr id="7" name="Rectangle 16">
            <a:extLst>
              <a:ext uri="{FF2B5EF4-FFF2-40B4-BE49-F238E27FC236}">
                <a16:creationId xmlns:a16="http://schemas.microsoft.com/office/drawing/2014/main" id="{FEFB2E2B-7BD1-9C8D-D003-0CCBF7E36643}"/>
              </a:ext>
            </a:extLst>
          </p:cNvPr>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0274997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45225" y="3683633"/>
            <a:ext cx="6736500" cy="15464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4400"/>
              <a:buNone/>
              <a:defRPr sz="4400">
                <a:solidFill>
                  <a:schemeClr val="dk2"/>
                </a:solidFill>
              </a:defRPr>
            </a:lvl1pPr>
            <a:lvl2pPr lvl="1">
              <a:spcBef>
                <a:spcPts val="0"/>
              </a:spcBef>
              <a:spcAft>
                <a:spcPts val="0"/>
              </a:spcAft>
              <a:buClr>
                <a:schemeClr val="dk2"/>
              </a:buClr>
              <a:buSzPts val="4400"/>
              <a:buNone/>
              <a:defRPr sz="4400">
                <a:solidFill>
                  <a:schemeClr val="dk2"/>
                </a:solidFill>
              </a:defRPr>
            </a:lvl2pPr>
            <a:lvl3pPr lvl="2">
              <a:spcBef>
                <a:spcPts val="0"/>
              </a:spcBef>
              <a:spcAft>
                <a:spcPts val="0"/>
              </a:spcAft>
              <a:buClr>
                <a:schemeClr val="dk2"/>
              </a:buClr>
              <a:buSzPts val="4400"/>
              <a:buNone/>
              <a:defRPr sz="4400">
                <a:solidFill>
                  <a:schemeClr val="dk2"/>
                </a:solidFill>
              </a:defRPr>
            </a:lvl3pPr>
            <a:lvl4pPr lvl="3">
              <a:spcBef>
                <a:spcPts val="0"/>
              </a:spcBef>
              <a:spcAft>
                <a:spcPts val="0"/>
              </a:spcAft>
              <a:buClr>
                <a:schemeClr val="dk2"/>
              </a:buClr>
              <a:buSzPts val="4400"/>
              <a:buNone/>
              <a:defRPr sz="4400">
                <a:solidFill>
                  <a:schemeClr val="dk2"/>
                </a:solidFill>
              </a:defRPr>
            </a:lvl4pPr>
            <a:lvl5pPr lvl="4">
              <a:spcBef>
                <a:spcPts val="0"/>
              </a:spcBef>
              <a:spcAft>
                <a:spcPts val="0"/>
              </a:spcAft>
              <a:buClr>
                <a:schemeClr val="dk2"/>
              </a:buClr>
              <a:buSzPts val="4400"/>
              <a:buNone/>
              <a:defRPr sz="4400">
                <a:solidFill>
                  <a:schemeClr val="dk2"/>
                </a:solidFill>
              </a:defRPr>
            </a:lvl5pPr>
            <a:lvl6pPr lvl="5">
              <a:spcBef>
                <a:spcPts val="0"/>
              </a:spcBef>
              <a:spcAft>
                <a:spcPts val="0"/>
              </a:spcAft>
              <a:buClr>
                <a:schemeClr val="dk2"/>
              </a:buClr>
              <a:buSzPts val="4400"/>
              <a:buNone/>
              <a:defRPr sz="4400">
                <a:solidFill>
                  <a:schemeClr val="dk2"/>
                </a:solidFill>
              </a:defRPr>
            </a:lvl6pPr>
            <a:lvl7pPr lvl="6">
              <a:spcBef>
                <a:spcPts val="0"/>
              </a:spcBef>
              <a:spcAft>
                <a:spcPts val="0"/>
              </a:spcAft>
              <a:buClr>
                <a:schemeClr val="dk2"/>
              </a:buClr>
              <a:buSzPts val="4400"/>
              <a:buNone/>
              <a:defRPr sz="4400">
                <a:solidFill>
                  <a:schemeClr val="dk2"/>
                </a:solidFill>
              </a:defRPr>
            </a:lvl7pPr>
            <a:lvl8pPr lvl="7">
              <a:spcBef>
                <a:spcPts val="0"/>
              </a:spcBef>
              <a:spcAft>
                <a:spcPts val="0"/>
              </a:spcAft>
              <a:buClr>
                <a:schemeClr val="dk2"/>
              </a:buClr>
              <a:buSzPts val="4400"/>
              <a:buNone/>
              <a:defRPr sz="4400">
                <a:solidFill>
                  <a:schemeClr val="dk2"/>
                </a:solidFill>
              </a:defRPr>
            </a:lvl8pPr>
            <a:lvl9pPr lvl="8">
              <a:spcBef>
                <a:spcPts val="0"/>
              </a:spcBef>
              <a:spcAft>
                <a:spcPts val="0"/>
              </a:spcAft>
              <a:buClr>
                <a:schemeClr val="dk2"/>
              </a:buClr>
              <a:buSzPts val="4400"/>
              <a:buNone/>
              <a:defRPr sz="4400">
                <a:solidFill>
                  <a:schemeClr val="dk2"/>
                </a:solidFill>
              </a:defRPr>
            </a:lvl9pPr>
          </a:lstStyle>
          <a:p>
            <a:endParaRPr/>
          </a:p>
        </p:txBody>
      </p:sp>
      <p:sp>
        <p:nvSpPr>
          <p:cNvPr id="11" name="Google Shape;11;p2"/>
          <p:cNvSpPr/>
          <p:nvPr/>
        </p:nvSpPr>
        <p:spPr>
          <a:xfrm>
            <a:off x="5938246" y="3377551"/>
            <a:ext cx="721800" cy="1028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2" name="Google Shape;12;p2"/>
          <p:cNvSpPr/>
          <p:nvPr/>
        </p:nvSpPr>
        <p:spPr>
          <a:xfrm>
            <a:off x="6659861" y="3377551"/>
            <a:ext cx="721800" cy="102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3" name="Google Shape;13;p2"/>
          <p:cNvSpPr/>
          <p:nvPr/>
        </p:nvSpPr>
        <p:spPr>
          <a:xfrm>
            <a:off x="-1" y="3377551"/>
            <a:ext cx="721800" cy="102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4" name="Google Shape;14;p2"/>
          <p:cNvSpPr/>
          <p:nvPr/>
        </p:nvSpPr>
        <p:spPr>
          <a:xfrm>
            <a:off x="721425" y="3377551"/>
            <a:ext cx="5216700" cy="102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3564797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5"/>
        <p:cNvGrpSpPr/>
        <p:nvPr/>
      </p:nvGrpSpPr>
      <p:grpSpPr>
        <a:xfrm>
          <a:off x="0" y="0"/>
          <a:ext cx="0" cy="0"/>
          <a:chOff x="0" y="0"/>
          <a:chExt cx="0" cy="0"/>
        </a:xfrm>
      </p:grpSpPr>
      <p:sp>
        <p:nvSpPr>
          <p:cNvPr id="16" name="Google Shape;16;p3"/>
          <p:cNvSpPr/>
          <p:nvPr/>
        </p:nvSpPr>
        <p:spPr>
          <a:xfrm>
            <a:off x="0" y="0"/>
            <a:ext cx="9144000" cy="5324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7" name="Google Shape;17;p3"/>
          <p:cNvSpPr txBox="1">
            <a:spLocks noGrp="1"/>
          </p:cNvSpPr>
          <p:nvPr>
            <p:ph type="ctrTitle"/>
          </p:nvPr>
        </p:nvSpPr>
        <p:spPr>
          <a:xfrm>
            <a:off x="685800" y="2111123"/>
            <a:ext cx="7772400" cy="15464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4800"/>
              <a:buNone/>
              <a:defRPr sz="4800">
                <a:solidFill>
                  <a:schemeClr val="lt1"/>
                </a:solidFill>
              </a:defRPr>
            </a:lvl1pPr>
            <a:lvl2pPr lvl="1" algn="ctr" rtl="0">
              <a:spcBef>
                <a:spcPts val="0"/>
              </a:spcBef>
              <a:spcAft>
                <a:spcPts val="0"/>
              </a:spcAft>
              <a:buClr>
                <a:schemeClr val="lt1"/>
              </a:buClr>
              <a:buSzPts val="4800"/>
              <a:buNone/>
              <a:defRPr sz="4800">
                <a:solidFill>
                  <a:schemeClr val="lt1"/>
                </a:solidFill>
              </a:defRPr>
            </a:lvl2pPr>
            <a:lvl3pPr lvl="2" algn="ctr" rtl="0">
              <a:spcBef>
                <a:spcPts val="0"/>
              </a:spcBef>
              <a:spcAft>
                <a:spcPts val="0"/>
              </a:spcAft>
              <a:buClr>
                <a:schemeClr val="lt1"/>
              </a:buClr>
              <a:buSzPts val="4800"/>
              <a:buNone/>
              <a:defRPr sz="4800">
                <a:solidFill>
                  <a:schemeClr val="lt1"/>
                </a:solidFill>
              </a:defRPr>
            </a:lvl3pPr>
            <a:lvl4pPr lvl="3" algn="ctr" rtl="0">
              <a:spcBef>
                <a:spcPts val="0"/>
              </a:spcBef>
              <a:spcAft>
                <a:spcPts val="0"/>
              </a:spcAft>
              <a:buClr>
                <a:schemeClr val="lt1"/>
              </a:buClr>
              <a:buSzPts val="4800"/>
              <a:buNone/>
              <a:defRPr sz="4800">
                <a:solidFill>
                  <a:schemeClr val="lt1"/>
                </a:solidFill>
              </a:defRPr>
            </a:lvl4pPr>
            <a:lvl5pPr lvl="4" algn="ctr" rtl="0">
              <a:spcBef>
                <a:spcPts val="0"/>
              </a:spcBef>
              <a:spcAft>
                <a:spcPts val="0"/>
              </a:spcAft>
              <a:buClr>
                <a:schemeClr val="lt1"/>
              </a:buClr>
              <a:buSzPts val="4800"/>
              <a:buNone/>
              <a:defRPr sz="4800">
                <a:solidFill>
                  <a:schemeClr val="lt1"/>
                </a:solidFill>
              </a:defRPr>
            </a:lvl5pPr>
            <a:lvl6pPr lvl="5" algn="ctr" rtl="0">
              <a:spcBef>
                <a:spcPts val="0"/>
              </a:spcBef>
              <a:spcAft>
                <a:spcPts val="0"/>
              </a:spcAft>
              <a:buClr>
                <a:schemeClr val="lt1"/>
              </a:buClr>
              <a:buSzPts val="4800"/>
              <a:buNone/>
              <a:defRPr sz="4800">
                <a:solidFill>
                  <a:schemeClr val="lt1"/>
                </a:solidFill>
              </a:defRPr>
            </a:lvl6pPr>
            <a:lvl7pPr lvl="6" algn="ctr" rtl="0">
              <a:spcBef>
                <a:spcPts val="0"/>
              </a:spcBef>
              <a:spcAft>
                <a:spcPts val="0"/>
              </a:spcAft>
              <a:buClr>
                <a:schemeClr val="lt1"/>
              </a:buClr>
              <a:buSzPts val="4800"/>
              <a:buNone/>
              <a:defRPr sz="4800">
                <a:solidFill>
                  <a:schemeClr val="lt1"/>
                </a:solidFill>
              </a:defRPr>
            </a:lvl7pPr>
            <a:lvl8pPr lvl="7" algn="ctr" rtl="0">
              <a:spcBef>
                <a:spcPts val="0"/>
              </a:spcBef>
              <a:spcAft>
                <a:spcPts val="0"/>
              </a:spcAft>
              <a:buClr>
                <a:schemeClr val="lt1"/>
              </a:buClr>
              <a:buSzPts val="4800"/>
              <a:buNone/>
              <a:defRPr sz="4800">
                <a:solidFill>
                  <a:schemeClr val="lt1"/>
                </a:solidFill>
              </a:defRPr>
            </a:lvl8pPr>
            <a:lvl9pPr lvl="8" algn="ctr" rtl="0">
              <a:spcBef>
                <a:spcPts val="0"/>
              </a:spcBef>
              <a:spcAft>
                <a:spcPts val="0"/>
              </a:spcAft>
              <a:buClr>
                <a:schemeClr val="lt1"/>
              </a:buClr>
              <a:buSzPts val="4800"/>
              <a:buNone/>
              <a:defRPr sz="4800">
                <a:solidFill>
                  <a:schemeClr val="lt1"/>
                </a:solidFill>
              </a:defRPr>
            </a:lvl9pPr>
          </a:lstStyle>
          <a:p>
            <a:endParaRPr/>
          </a:p>
        </p:txBody>
      </p:sp>
      <p:sp>
        <p:nvSpPr>
          <p:cNvPr id="18" name="Google Shape;18;p3"/>
          <p:cNvSpPr txBox="1">
            <a:spLocks noGrp="1"/>
          </p:cNvSpPr>
          <p:nvPr>
            <p:ph type="subTitle" idx="1"/>
          </p:nvPr>
        </p:nvSpPr>
        <p:spPr>
          <a:xfrm>
            <a:off x="685800" y="3786737"/>
            <a:ext cx="7772400" cy="10464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2400"/>
              <a:buNone/>
              <a:defRPr sz="2400" b="1">
                <a:solidFill>
                  <a:schemeClr val="lt1"/>
                </a:solidFill>
              </a:defRPr>
            </a:lvl1pPr>
            <a:lvl2pPr lvl="1" algn="ctr" rtl="0">
              <a:spcBef>
                <a:spcPts val="0"/>
              </a:spcBef>
              <a:spcAft>
                <a:spcPts val="0"/>
              </a:spcAft>
              <a:buClr>
                <a:schemeClr val="lt1"/>
              </a:buClr>
              <a:buSzPts val="2400"/>
              <a:buNone/>
              <a:defRPr b="1">
                <a:solidFill>
                  <a:schemeClr val="lt1"/>
                </a:solidFill>
              </a:defRPr>
            </a:lvl2pPr>
            <a:lvl3pPr lvl="2" algn="ctr" rtl="0">
              <a:spcBef>
                <a:spcPts val="0"/>
              </a:spcBef>
              <a:spcAft>
                <a:spcPts val="0"/>
              </a:spcAft>
              <a:buClr>
                <a:schemeClr val="lt1"/>
              </a:buClr>
              <a:buSzPts val="2400"/>
              <a:buNone/>
              <a:defRPr b="1">
                <a:solidFill>
                  <a:schemeClr val="lt1"/>
                </a:solidFill>
              </a:defRPr>
            </a:lvl3pPr>
            <a:lvl4pPr lvl="3" algn="ctr" rtl="0">
              <a:spcBef>
                <a:spcPts val="0"/>
              </a:spcBef>
              <a:spcAft>
                <a:spcPts val="0"/>
              </a:spcAft>
              <a:buClr>
                <a:schemeClr val="lt1"/>
              </a:buClr>
              <a:buSzPts val="2400"/>
              <a:buNone/>
              <a:defRPr sz="2400" b="1">
                <a:solidFill>
                  <a:schemeClr val="lt1"/>
                </a:solidFill>
              </a:defRPr>
            </a:lvl4pPr>
            <a:lvl5pPr lvl="4" algn="ctr" rtl="0">
              <a:spcBef>
                <a:spcPts val="0"/>
              </a:spcBef>
              <a:spcAft>
                <a:spcPts val="0"/>
              </a:spcAft>
              <a:buClr>
                <a:schemeClr val="lt1"/>
              </a:buClr>
              <a:buSzPts val="2400"/>
              <a:buNone/>
              <a:defRPr sz="2400" b="1">
                <a:solidFill>
                  <a:schemeClr val="lt1"/>
                </a:solidFill>
              </a:defRPr>
            </a:lvl5pPr>
            <a:lvl6pPr lvl="5" algn="ctr" rtl="0">
              <a:spcBef>
                <a:spcPts val="0"/>
              </a:spcBef>
              <a:spcAft>
                <a:spcPts val="0"/>
              </a:spcAft>
              <a:buClr>
                <a:schemeClr val="lt1"/>
              </a:buClr>
              <a:buSzPts val="2400"/>
              <a:buNone/>
              <a:defRPr sz="2400" b="1">
                <a:solidFill>
                  <a:schemeClr val="lt1"/>
                </a:solidFill>
              </a:defRPr>
            </a:lvl6pPr>
            <a:lvl7pPr lvl="6" algn="ctr" rtl="0">
              <a:spcBef>
                <a:spcPts val="0"/>
              </a:spcBef>
              <a:spcAft>
                <a:spcPts val="0"/>
              </a:spcAft>
              <a:buClr>
                <a:schemeClr val="lt1"/>
              </a:buClr>
              <a:buSzPts val="2400"/>
              <a:buNone/>
              <a:defRPr sz="2400" b="1">
                <a:solidFill>
                  <a:schemeClr val="lt1"/>
                </a:solidFill>
              </a:defRPr>
            </a:lvl7pPr>
            <a:lvl8pPr lvl="7" algn="ctr" rtl="0">
              <a:spcBef>
                <a:spcPts val="0"/>
              </a:spcBef>
              <a:spcAft>
                <a:spcPts val="0"/>
              </a:spcAft>
              <a:buClr>
                <a:schemeClr val="lt1"/>
              </a:buClr>
              <a:buSzPts val="2400"/>
              <a:buNone/>
              <a:defRPr sz="2400" b="1">
                <a:solidFill>
                  <a:schemeClr val="lt1"/>
                </a:solidFill>
              </a:defRPr>
            </a:lvl8pPr>
            <a:lvl9pPr lvl="8" algn="ctr" rtl="0">
              <a:spcBef>
                <a:spcPts val="0"/>
              </a:spcBef>
              <a:spcAft>
                <a:spcPts val="0"/>
              </a:spcAft>
              <a:buClr>
                <a:schemeClr val="lt1"/>
              </a:buClr>
              <a:buSzPts val="2400"/>
              <a:buNone/>
              <a:defRPr sz="2400" b="1">
                <a:solidFill>
                  <a:schemeClr val="lt1"/>
                </a:solidFill>
              </a:defRPr>
            </a:lvl9pPr>
          </a:lstStyle>
          <a:p>
            <a:endParaRPr/>
          </a:p>
        </p:txBody>
      </p:sp>
      <p:sp>
        <p:nvSpPr>
          <p:cNvPr id="19" name="Google Shape;19;p3"/>
          <p:cNvSpPr/>
          <p:nvPr/>
        </p:nvSpPr>
        <p:spPr>
          <a:xfrm>
            <a:off x="3047704" y="5323800"/>
            <a:ext cx="3047700" cy="1028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0" name="Google Shape;20;p3"/>
          <p:cNvSpPr/>
          <p:nvPr/>
        </p:nvSpPr>
        <p:spPr>
          <a:xfrm>
            <a:off x="6096271" y="5323800"/>
            <a:ext cx="3047700" cy="102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1" name="Google Shape;21;p3"/>
          <p:cNvSpPr/>
          <p:nvPr/>
        </p:nvSpPr>
        <p:spPr>
          <a:xfrm>
            <a:off x="1" y="5323800"/>
            <a:ext cx="3047700" cy="102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2" name="Google Shape;22;p3"/>
          <p:cNvSpPr txBox="1">
            <a:spLocks noGrp="1"/>
          </p:cNvSpPr>
          <p:nvPr>
            <p:ph type="sldNum" idx="12"/>
          </p:nvPr>
        </p:nvSpPr>
        <p:spPr>
          <a:xfrm>
            <a:off x="-125" y="6440375"/>
            <a:ext cx="9144000" cy="418000"/>
          </a:xfrm>
          <a:prstGeom prst="rect">
            <a:avLst/>
          </a:prstGeom>
        </p:spPr>
        <p:txBody>
          <a:bodyPr spcFirstLastPara="1" wrap="square" lIns="91425" tIns="91425" rIns="91425" bIns="91425" anchor="t" anchorCtr="0">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5450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893700" y="477851"/>
            <a:ext cx="6462600" cy="11432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3" name="Google Shape;33;p5"/>
          <p:cNvSpPr txBox="1">
            <a:spLocks noGrp="1"/>
          </p:cNvSpPr>
          <p:nvPr>
            <p:ph type="body" idx="1"/>
          </p:nvPr>
        </p:nvSpPr>
        <p:spPr>
          <a:xfrm>
            <a:off x="893700" y="1831451"/>
            <a:ext cx="6462600" cy="47364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Clr>
                <a:schemeClr val="accent6"/>
              </a:buClr>
              <a:buSzPts val="1800"/>
              <a:buChar char="▷"/>
              <a:defRPr>
                <a:solidFill>
                  <a:schemeClr val="dk1"/>
                </a:solidFill>
              </a:defRPr>
            </a:lvl1pPr>
            <a:lvl2pPr marL="914400" lvl="1" indent="-381000">
              <a:spcBef>
                <a:spcPts val="0"/>
              </a:spcBef>
              <a:spcAft>
                <a:spcPts val="0"/>
              </a:spcAft>
              <a:buClr>
                <a:schemeClr val="dk1"/>
              </a:buClr>
              <a:buSzPts val="2400"/>
              <a:buChar char="○"/>
              <a:defRPr>
                <a:solidFill>
                  <a:schemeClr val="dk1"/>
                </a:solidFill>
              </a:defRPr>
            </a:lvl2pPr>
            <a:lvl3pPr marL="1371600" lvl="2" indent="-381000">
              <a:spcBef>
                <a:spcPts val="0"/>
              </a:spcBef>
              <a:spcAft>
                <a:spcPts val="0"/>
              </a:spcAft>
              <a:buClr>
                <a:schemeClr val="dk1"/>
              </a:buClr>
              <a:buSzPts val="2400"/>
              <a:buChar char="■"/>
              <a:defRPr>
                <a:solidFill>
                  <a:schemeClr val="dk1"/>
                </a:solidFill>
              </a:defRPr>
            </a:lvl3pPr>
            <a:lvl4pPr marL="1828800" lvl="3" indent="-381000">
              <a:spcBef>
                <a:spcPts val="0"/>
              </a:spcBef>
              <a:spcAft>
                <a:spcPts val="0"/>
              </a:spcAft>
              <a:buClr>
                <a:schemeClr val="dk1"/>
              </a:buClr>
              <a:buSzPts val="2400"/>
              <a:buChar char="●"/>
              <a:defRPr>
                <a:solidFill>
                  <a:schemeClr val="dk1"/>
                </a:solidFill>
              </a:defRPr>
            </a:lvl4pPr>
            <a:lvl5pPr marL="2286000" lvl="4" indent="-381000">
              <a:spcBef>
                <a:spcPts val="0"/>
              </a:spcBef>
              <a:spcAft>
                <a:spcPts val="0"/>
              </a:spcAft>
              <a:buClr>
                <a:schemeClr val="dk1"/>
              </a:buClr>
              <a:buSzPts val="2400"/>
              <a:buChar char="○"/>
              <a:defRPr>
                <a:solidFill>
                  <a:schemeClr val="dk1"/>
                </a:solidFill>
              </a:defRPr>
            </a:lvl5pPr>
            <a:lvl6pPr marL="2743200" lvl="5" indent="-381000">
              <a:spcBef>
                <a:spcPts val="0"/>
              </a:spcBef>
              <a:spcAft>
                <a:spcPts val="0"/>
              </a:spcAft>
              <a:buClr>
                <a:schemeClr val="dk1"/>
              </a:buClr>
              <a:buSzPts val="2400"/>
              <a:buChar char="■"/>
              <a:defRPr>
                <a:solidFill>
                  <a:schemeClr val="dk1"/>
                </a:solidFill>
              </a:defRPr>
            </a:lvl6pPr>
            <a:lvl7pPr marL="3200400" lvl="6" indent="-381000">
              <a:spcBef>
                <a:spcPts val="0"/>
              </a:spcBef>
              <a:spcAft>
                <a:spcPts val="0"/>
              </a:spcAft>
              <a:buClr>
                <a:schemeClr val="dk1"/>
              </a:buClr>
              <a:buSzPts val="2400"/>
              <a:buChar char="●"/>
              <a:defRPr>
                <a:solidFill>
                  <a:schemeClr val="dk1"/>
                </a:solidFill>
              </a:defRPr>
            </a:lvl7pPr>
            <a:lvl8pPr marL="3657600" lvl="7" indent="-381000">
              <a:spcBef>
                <a:spcPts val="0"/>
              </a:spcBef>
              <a:spcAft>
                <a:spcPts val="0"/>
              </a:spcAft>
              <a:buClr>
                <a:schemeClr val="dk1"/>
              </a:buClr>
              <a:buSzPts val="2400"/>
              <a:buChar char="○"/>
              <a:defRPr>
                <a:solidFill>
                  <a:schemeClr val="dk1"/>
                </a:solidFill>
              </a:defRPr>
            </a:lvl8pPr>
            <a:lvl9pPr marL="4114800" lvl="8" indent="-381000">
              <a:spcBef>
                <a:spcPts val="0"/>
              </a:spcBef>
              <a:spcAft>
                <a:spcPts val="0"/>
              </a:spcAft>
              <a:buClr>
                <a:schemeClr val="dk1"/>
              </a:buClr>
              <a:buSzPts val="2400"/>
              <a:buChar char="■"/>
              <a:defRPr>
                <a:solidFill>
                  <a:schemeClr val="dk1"/>
                </a:solidFill>
              </a:defRPr>
            </a:lvl9pPr>
          </a:lstStyle>
          <a:p>
            <a:endParaRPr/>
          </a:p>
        </p:txBody>
      </p:sp>
      <p:sp>
        <p:nvSpPr>
          <p:cNvPr id="34" name="Google Shape;34;p5"/>
          <p:cNvSpPr/>
          <p:nvPr/>
        </p:nvSpPr>
        <p:spPr>
          <a:xfrm>
            <a:off x="7356366" y="6755100"/>
            <a:ext cx="893700" cy="1028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5" name="Google Shape;35;p5"/>
          <p:cNvSpPr/>
          <p:nvPr/>
        </p:nvSpPr>
        <p:spPr>
          <a:xfrm>
            <a:off x="8250312" y="6755100"/>
            <a:ext cx="893700" cy="102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6" name="Google Shape;36;p5"/>
          <p:cNvSpPr/>
          <p:nvPr/>
        </p:nvSpPr>
        <p:spPr>
          <a:xfrm>
            <a:off x="0" y="6755100"/>
            <a:ext cx="893700" cy="102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7" name="Google Shape;37;p5"/>
          <p:cNvSpPr/>
          <p:nvPr/>
        </p:nvSpPr>
        <p:spPr>
          <a:xfrm>
            <a:off x="893710" y="6755100"/>
            <a:ext cx="6462600" cy="102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8" name="Google Shape;38;p5"/>
          <p:cNvSpPr txBox="1">
            <a:spLocks noGrp="1"/>
          </p:cNvSpPr>
          <p:nvPr>
            <p:ph type="sldNum" idx="12"/>
          </p:nvPr>
        </p:nvSpPr>
        <p:spPr>
          <a:xfrm>
            <a:off x="8480575" y="6262577"/>
            <a:ext cx="548700" cy="418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522546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color background">
  <p:cSld name="Blank color background">
    <p:bg>
      <p:bgPr>
        <a:solidFill>
          <a:schemeClr val="accent1"/>
        </a:solidFill>
        <a:effectLst/>
      </p:bgPr>
    </p:bg>
    <p:spTree>
      <p:nvGrpSpPr>
        <p:cNvPr id="1" name="Shape 78"/>
        <p:cNvGrpSpPr/>
        <p:nvPr/>
      </p:nvGrpSpPr>
      <p:grpSpPr>
        <a:xfrm>
          <a:off x="0" y="0"/>
          <a:ext cx="0" cy="0"/>
          <a:chOff x="0" y="0"/>
          <a:chExt cx="0" cy="0"/>
        </a:xfrm>
      </p:grpSpPr>
      <p:sp>
        <p:nvSpPr>
          <p:cNvPr id="79" name="Google Shape;79;p11"/>
          <p:cNvSpPr/>
          <p:nvPr/>
        </p:nvSpPr>
        <p:spPr>
          <a:xfrm>
            <a:off x="7356366" y="6755100"/>
            <a:ext cx="893700" cy="1028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0" name="Google Shape;80;p11"/>
          <p:cNvSpPr/>
          <p:nvPr/>
        </p:nvSpPr>
        <p:spPr>
          <a:xfrm>
            <a:off x="8250312" y="6755100"/>
            <a:ext cx="893700" cy="102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1" name="Google Shape;81;p11"/>
          <p:cNvSpPr/>
          <p:nvPr/>
        </p:nvSpPr>
        <p:spPr>
          <a:xfrm>
            <a:off x="0" y="6755100"/>
            <a:ext cx="893700" cy="102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2" name="Google Shape;82;p11"/>
          <p:cNvSpPr/>
          <p:nvPr/>
        </p:nvSpPr>
        <p:spPr>
          <a:xfrm>
            <a:off x="893710" y="6755100"/>
            <a:ext cx="6462600" cy="102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3" name="Google Shape;83;p11"/>
          <p:cNvSpPr txBox="1">
            <a:spLocks noGrp="1"/>
          </p:cNvSpPr>
          <p:nvPr>
            <p:ph type="sldNum" idx="12"/>
          </p:nvPr>
        </p:nvSpPr>
        <p:spPr>
          <a:xfrm>
            <a:off x="8480575" y="6262577"/>
            <a:ext cx="548700" cy="418000"/>
          </a:xfrm>
          <a:prstGeom prst="rect">
            <a:avLst/>
          </a:prstGeom>
        </p:spPr>
        <p:txBody>
          <a:bodyPr spcFirstLastPara="1" wrap="square" lIns="91425" tIns="91425" rIns="91425" bIns="91425" anchor="t"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64795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CA" dirty="0"/>
          </a:p>
        </p:txBody>
      </p:sp>
      <p:sp>
        <p:nvSpPr>
          <p:cNvPr id="3" name="Text Placeholder 2"/>
          <p:cNvSpPr>
            <a:spLocks noGrp="1"/>
          </p:cNvSpPr>
          <p:nvPr>
            <p:ph type="body" idx="1"/>
          </p:nvPr>
        </p:nvSpPr>
        <p:spPr>
          <a:xfrm>
            <a:off x="457200" y="1600201"/>
            <a:ext cx="8229600" cy="43490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7" name="Rectangle 6"/>
          <p:cNvSpPr/>
          <p:nvPr userDrawn="1"/>
        </p:nvSpPr>
        <p:spPr>
          <a:xfrm>
            <a:off x="0" y="5949280"/>
            <a:ext cx="9144000" cy="908720"/>
          </a:xfrm>
          <a:prstGeom prst="rect">
            <a:avLst/>
          </a:prstGeom>
          <a:solidFill>
            <a:srgbClr val="005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95536" y="6009885"/>
            <a:ext cx="3711648" cy="731484"/>
          </a:xfrm>
          <a:prstGeom prst="rect">
            <a:avLst/>
          </a:prstGeom>
        </p:spPr>
      </p:pic>
    </p:spTree>
    <p:extLst>
      <p:ext uri="{BB962C8B-B14F-4D97-AF65-F5344CB8AC3E}">
        <p14:creationId xmlns:p14="http://schemas.microsoft.com/office/powerpoint/2010/main" val="3797050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4" r:id="rId10"/>
    <p:sldLayoutId id="2147483666" r:id="rId11"/>
  </p:sldLayoutIdLst>
  <p:txStyles>
    <p:titleStyle>
      <a:lvl1pPr algn="l" defTabSz="914400" rtl="0" eaLnBrk="1" latinLnBrk="0" hangingPunct="1">
        <a:spcBef>
          <a:spcPct val="0"/>
        </a:spcBef>
        <a:buNone/>
        <a:defRPr sz="4400" kern="1200">
          <a:solidFill>
            <a:srgbClr val="005BAA"/>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93700" y="477851"/>
            <a:ext cx="6462600" cy="11432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1pPr>
            <a:lvl2pPr lvl="1">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2pPr>
            <a:lvl3pPr lvl="2">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3pPr>
            <a:lvl4pPr lvl="3">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4pPr>
            <a:lvl5pPr lvl="4">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5pPr>
            <a:lvl6pPr lvl="5">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6pPr>
            <a:lvl7pPr lvl="6">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7pPr>
            <a:lvl8pPr lvl="7">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8pPr>
            <a:lvl9pPr lvl="8">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893700" y="1831451"/>
            <a:ext cx="6462600" cy="47364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chemeClr val="accent6"/>
              </a:buClr>
              <a:buSzPts val="2400"/>
              <a:buFont typeface="Lato"/>
              <a:buChar char="▷"/>
              <a:defRPr sz="2400">
                <a:solidFill>
                  <a:schemeClr val="dk1"/>
                </a:solidFill>
                <a:latin typeface="Lato"/>
                <a:ea typeface="Lato"/>
                <a:cs typeface="Lato"/>
                <a:sym typeface="Lato"/>
              </a:defRPr>
            </a:lvl1pPr>
            <a:lvl2pPr marL="914400" lvl="1"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2pPr>
            <a:lvl3pPr marL="1371600" lvl="2"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3pPr>
            <a:lvl4pPr marL="1828800" lvl="3"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4pPr>
            <a:lvl5pPr marL="2286000" lvl="4"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5pPr>
            <a:lvl6pPr marL="2743200" lvl="5"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6pPr>
            <a:lvl7pPr marL="3200400" lvl="6"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7pPr>
            <a:lvl8pPr marL="3657600" lvl="7"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8pPr>
            <a:lvl9pPr marL="4114800" lvl="8"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80575" y="6262577"/>
            <a:ext cx="548700" cy="418000"/>
          </a:xfrm>
          <a:prstGeom prst="rect">
            <a:avLst/>
          </a:prstGeom>
          <a:noFill/>
          <a:ln>
            <a:noFill/>
          </a:ln>
        </p:spPr>
        <p:txBody>
          <a:bodyPr spcFirstLastPara="1" wrap="square" lIns="91425" tIns="91425" rIns="91425" bIns="91425" anchor="t" anchorCtr="0">
            <a:noAutofit/>
          </a:bodyPr>
          <a:lstStyle>
            <a:lvl1pPr lvl="0" algn="r">
              <a:buNone/>
              <a:defRPr sz="1300">
                <a:solidFill>
                  <a:schemeClr val="accent6"/>
                </a:solidFill>
                <a:latin typeface="Lato"/>
                <a:ea typeface="Lato"/>
                <a:cs typeface="Lato"/>
                <a:sym typeface="Lato"/>
              </a:defRPr>
            </a:lvl1pPr>
            <a:lvl2pPr lvl="1" algn="r">
              <a:buNone/>
              <a:defRPr sz="1300">
                <a:solidFill>
                  <a:schemeClr val="accent6"/>
                </a:solidFill>
                <a:latin typeface="Lato"/>
                <a:ea typeface="Lato"/>
                <a:cs typeface="Lato"/>
                <a:sym typeface="Lato"/>
              </a:defRPr>
            </a:lvl2pPr>
            <a:lvl3pPr lvl="2" algn="r">
              <a:buNone/>
              <a:defRPr sz="1300">
                <a:solidFill>
                  <a:schemeClr val="accent6"/>
                </a:solidFill>
                <a:latin typeface="Lato"/>
                <a:ea typeface="Lato"/>
                <a:cs typeface="Lato"/>
                <a:sym typeface="Lato"/>
              </a:defRPr>
            </a:lvl3pPr>
            <a:lvl4pPr lvl="3" algn="r">
              <a:buNone/>
              <a:defRPr sz="1300">
                <a:solidFill>
                  <a:schemeClr val="accent6"/>
                </a:solidFill>
                <a:latin typeface="Lato"/>
                <a:ea typeface="Lato"/>
                <a:cs typeface="Lato"/>
                <a:sym typeface="Lato"/>
              </a:defRPr>
            </a:lvl4pPr>
            <a:lvl5pPr lvl="4" algn="r">
              <a:buNone/>
              <a:defRPr sz="1300">
                <a:solidFill>
                  <a:schemeClr val="accent6"/>
                </a:solidFill>
                <a:latin typeface="Lato"/>
                <a:ea typeface="Lato"/>
                <a:cs typeface="Lato"/>
                <a:sym typeface="Lato"/>
              </a:defRPr>
            </a:lvl5pPr>
            <a:lvl6pPr lvl="5" algn="r">
              <a:buNone/>
              <a:defRPr sz="1300">
                <a:solidFill>
                  <a:schemeClr val="accent6"/>
                </a:solidFill>
                <a:latin typeface="Lato"/>
                <a:ea typeface="Lato"/>
                <a:cs typeface="Lato"/>
                <a:sym typeface="Lato"/>
              </a:defRPr>
            </a:lvl6pPr>
            <a:lvl7pPr lvl="6" algn="r">
              <a:buNone/>
              <a:defRPr sz="1300">
                <a:solidFill>
                  <a:schemeClr val="accent6"/>
                </a:solidFill>
                <a:latin typeface="Lato"/>
                <a:ea typeface="Lato"/>
                <a:cs typeface="Lato"/>
                <a:sym typeface="Lato"/>
              </a:defRPr>
            </a:lvl7pPr>
            <a:lvl8pPr lvl="7" algn="r">
              <a:buNone/>
              <a:defRPr sz="1300">
                <a:solidFill>
                  <a:schemeClr val="accent6"/>
                </a:solidFill>
                <a:latin typeface="Lato"/>
                <a:ea typeface="Lato"/>
                <a:cs typeface="Lato"/>
                <a:sym typeface="Lato"/>
              </a:defRPr>
            </a:lvl8pPr>
            <a:lvl9pPr lvl="8" algn="r">
              <a:buNone/>
              <a:defRPr sz="1300">
                <a:solidFill>
                  <a:schemeClr val="accent6"/>
                </a:solidFill>
                <a:latin typeface="Lato"/>
                <a:ea typeface="Lato"/>
                <a:cs typeface="Lato"/>
                <a:sym typeface="La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54904864"/>
      </p:ext>
    </p:extLst>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acto.ca/"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cdncases.alixpartners.com/docs/default-source/insolvency-case-documents/simpleinvestor/noi-proceedings/motion-materials/joint-aide-memoire-of-noi-applicants-and-proposal-trustee-dated-october-7-2026.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cdncases.alixpartners.com/docs/default-source/insolvency-case-documents/simpleinvestor/noi-proceedings/motion-materials/aide-memoire-of-the-proposal-trustee-dated-october-13-2026.pdf"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www.onland.ca/ui/"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s://www.condoauthorityontario.ca/news/information-for-condo-owners-affected-by-sireg-management-payment-disruptions/"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cdncases.alixpartners.com/docs/default-source/insolvency-case-documents/simpleinvestor/noi-proceedings/motion-materials/aide-memoire-of-the-proposal-trustee-dated-october-13-2026.pdf" TargetMode="External"/><Relationship Id="rId2" Type="http://schemas.openxmlformats.org/officeDocument/2006/relationships/hyperlink" Target="https://www.legalaid.on.ca/legal-clinics/" TargetMode="External"/><Relationship Id="rId1" Type="http://schemas.openxmlformats.org/officeDocument/2006/relationships/slideLayout" Target="../slideLayouts/slideLayout7.xml"/><Relationship Id="rId4" Type="http://schemas.openxmlformats.org/officeDocument/2006/relationships/hyperlink" Target="https://www.ontario.ca/laws/statute/06r17"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ontario.ca/page/solve-disagreement-your-landlord-or-tenant"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www.probonoontario.org/" TargetMode="External"/><Relationship Id="rId5" Type="http://schemas.openxmlformats.org/officeDocument/2006/relationships/hyperlink" Target="https://tdc.acto.ca/" TargetMode="External"/><Relationship Id="rId4" Type="http://schemas.openxmlformats.org/officeDocument/2006/relationships/hyperlink" Target="https://www-legacy.legalaid.on.ca/en/contact/contact.asp?type=cl"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lsrs.lso.ca/lsrs/welcome"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www.hrlsc.on.ca/en/welcome" TargetMode="External"/></Relationships>
</file>

<file path=ppt/slides/_rels/slide26.xml.rels><?xml version="1.0" encoding="UTF-8" standalone="yes"?>
<Relationships xmlns="http://schemas.openxmlformats.org/package/2006/relationships"><Relationship Id="rId2" Type="http://schemas.openxmlformats.org/officeDocument/2006/relationships/hyperlink" Target="https://cdncases.alixpartners.com/experience/case/simpleinvestor"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1124745"/>
            <a:ext cx="8640960" cy="2475706"/>
          </a:xfrm>
        </p:spPr>
        <p:txBody>
          <a:bodyPr>
            <a:noAutofit/>
          </a:bodyPr>
          <a:lstStyle/>
          <a:p>
            <a:pPr algn="ctr"/>
            <a:r>
              <a:rPr lang="en-CA" sz="3500" b="1" dirty="0">
                <a:solidFill>
                  <a:schemeClr val="accent1">
                    <a:lumMod val="50000"/>
                  </a:schemeClr>
                </a:solidFill>
                <a:latin typeface="Arial" panose="020B0604020202020204" pitchFamily="34" charset="0"/>
                <a:cs typeface="Arial" panose="020B0604020202020204" pitchFamily="34" charset="0"/>
              </a:rPr>
              <a:t>Navigating Landlord Insolvency </a:t>
            </a:r>
            <a:br>
              <a:rPr lang="en-CA" sz="3500" b="1" dirty="0">
                <a:solidFill>
                  <a:schemeClr val="accent1">
                    <a:lumMod val="50000"/>
                  </a:schemeClr>
                </a:solidFill>
                <a:latin typeface="Arial" panose="020B0604020202020204" pitchFamily="34" charset="0"/>
                <a:cs typeface="Arial" panose="020B0604020202020204" pitchFamily="34" charset="0"/>
              </a:rPr>
            </a:br>
            <a:r>
              <a:rPr lang="en-CA" sz="3500" b="1" dirty="0">
                <a:solidFill>
                  <a:schemeClr val="accent1">
                    <a:lumMod val="50000"/>
                  </a:schemeClr>
                </a:solidFill>
                <a:latin typeface="Arial" panose="020B0604020202020204" pitchFamily="34" charset="0"/>
                <a:cs typeface="Arial" panose="020B0604020202020204" pitchFamily="34" charset="0"/>
              </a:rPr>
              <a:t>for Tenants</a:t>
            </a:r>
          </a:p>
        </p:txBody>
      </p:sp>
      <p:sp>
        <p:nvSpPr>
          <p:cNvPr id="3" name="Subtitle 2"/>
          <p:cNvSpPr>
            <a:spLocks noGrp="1"/>
          </p:cNvSpPr>
          <p:nvPr>
            <p:ph type="subTitle" idx="1"/>
          </p:nvPr>
        </p:nvSpPr>
        <p:spPr>
          <a:xfrm>
            <a:off x="2758630" y="4509120"/>
            <a:ext cx="6400800" cy="1752600"/>
          </a:xfrm>
        </p:spPr>
        <p:txBody>
          <a:bodyPr>
            <a:normAutofit/>
          </a:bodyPr>
          <a:lstStyle/>
          <a:p>
            <a:pPr algn="r"/>
            <a:r>
              <a:rPr lang="en-CA" sz="2000" dirty="0"/>
              <a:t>October 29 2026</a:t>
            </a:r>
          </a:p>
          <a:p>
            <a:pPr algn="r"/>
            <a:r>
              <a:rPr lang="en-CA" altLang="en-US" sz="2000" dirty="0">
                <a:solidFill>
                  <a:srgbClr val="414042"/>
                </a:solidFill>
                <a:hlinkClick r:id="rId2"/>
              </a:rPr>
              <a:t>www.acto.ca</a:t>
            </a:r>
            <a:r>
              <a:rPr lang="en-CA" altLang="en-US" sz="2000" dirty="0">
                <a:solidFill>
                  <a:srgbClr val="414042"/>
                </a:solidFill>
              </a:rPr>
              <a:t> </a:t>
            </a:r>
            <a:endParaRPr lang="en-US" altLang="en-US" sz="2000" dirty="0">
              <a:solidFill>
                <a:srgbClr val="414042"/>
              </a:solidFill>
            </a:endParaRPr>
          </a:p>
          <a:p>
            <a:endParaRPr lang="en-CA" sz="2000" dirty="0"/>
          </a:p>
        </p:txBody>
      </p:sp>
    </p:spTree>
    <p:extLst>
      <p:ext uri="{BB962C8B-B14F-4D97-AF65-F5344CB8AC3E}">
        <p14:creationId xmlns:p14="http://schemas.microsoft.com/office/powerpoint/2010/main" val="1672204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Autofit/>
          </a:bodyPr>
          <a:lstStyle/>
          <a:p>
            <a:pPr eaLnBrk="1" hangingPunct="1"/>
            <a:r>
              <a:rPr lang="en-US" altLang="en-US" sz="3200" dirty="0"/>
              <a:t>ADVOCACY CENTRE FOR TENANTS ONTARIO (ACTO)</a:t>
            </a:r>
            <a:endParaRPr lang="en-CA" altLang="en-US" sz="3200" dirty="0"/>
          </a:p>
        </p:txBody>
      </p:sp>
      <p:sp>
        <p:nvSpPr>
          <p:cNvPr id="7171" name="Content Placeholder 4"/>
          <p:cNvSpPr>
            <a:spLocks noGrp="1"/>
          </p:cNvSpPr>
          <p:nvPr>
            <p:ph sz="half" idx="1"/>
          </p:nvPr>
        </p:nvSpPr>
        <p:spPr>
          <a:xfrm>
            <a:off x="457200" y="1433497"/>
            <a:ext cx="3706564" cy="4492625"/>
          </a:xfrm>
        </p:spPr>
        <p:txBody>
          <a:bodyPr>
            <a:normAutofit fontScale="85000" lnSpcReduction="20000"/>
          </a:bodyPr>
          <a:lstStyle/>
          <a:p>
            <a:pPr eaLnBrk="1" hangingPunct="1">
              <a:buClr>
                <a:srgbClr val="002060"/>
              </a:buClr>
              <a:buFont typeface="Wingdings" panose="05000000000000000000" pitchFamily="2" charset="2"/>
              <a:buChar char="§"/>
            </a:pPr>
            <a:r>
              <a:rPr lang="en-CA" altLang="en-US" sz="2400" dirty="0">
                <a:cs typeface="Arial" panose="020B0604020202020204" pitchFamily="34" charset="0"/>
              </a:rPr>
              <a:t>ACTO is one of 71 community legal clinics in Ontario, funded by Legal Aid Ontario (LAO)  </a:t>
            </a:r>
          </a:p>
          <a:p>
            <a:pPr eaLnBrk="1" hangingPunct="1">
              <a:buClr>
                <a:srgbClr val="002060"/>
              </a:buClr>
              <a:buFont typeface="Wingdings" panose="05000000000000000000" pitchFamily="2" charset="2"/>
              <a:buChar char="§"/>
            </a:pPr>
            <a:r>
              <a:rPr lang="en-US" altLang="en-US" sz="2400" dirty="0">
                <a:cs typeface="Arial" panose="020B0604020202020204" pitchFamily="34" charset="0"/>
              </a:rPr>
              <a:t>ACTO works for the advancement of human rights and justice in housing for low-income Ontarians through legal advice &amp; representation, law reform, community organizing, training and education </a:t>
            </a:r>
            <a:endParaRPr lang="en-CA" altLang="en-US" sz="2400" dirty="0">
              <a:cs typeface="Arial" panose="020B0604020202020204" pitchFamily="34" charset="0"/>
            </a:endParaRPr>
          </a:p>
          <a:p>
            <a:pPr eaLnBrk="1" hangingPunct="1">
              <a:buClr>
                <a:srgbClr val="002060"/>
              </a:buClr>
              <a:buFont typeface="Wingdings" panose="05000000000000000000" pitchFamily="2" charset="2"/>
              <a:buChar char="§"/>
            </a:pPr>
            <a:r>
              <a:rPr lang="en-US" altLang="en-US" sz="2400" dirty="0">
                <a:cs typeface="Arial" panose="020B0604020202020204" pitchFamily="34" charset="0"/>
              </a:rPr>
              <a:t>Provide tenant duty counsel services for self represented tenants appearing at the Landlord and Tenant Board in addition to test case litigation</a:t>
            </a:r>
            <a:endParaRPr lang="en-CA" altLang="en-US" sz="2400" dirty="0">
              <a:cs typeface="Arial" panose="020B0604020202020204" pitchFamily="34" charset="0"/>
            </a:endParaRPr>
          </a:p>
        </p:txBody>
      </p:sp>
      <p:pic>
        <p:nvPicPr>
          <p:cNvPr id="2" name="Picture 1"/>
          <p:cNvPicPr>
            <a:picLocks noChangeAspect="1"/>
          </p:cNvPicPr>
          <p:nvPr/>
        </p:nvPicPr>
        <p:blipFill>
          <a:blip r:embed="rId2"/>
          <a:stretch>
            <a:fillRect/>
          </a:stretch>
        </p:blipFill>
        <p:spPr>
          <a:xfrm>
            <a:off x="4148268" y="2060848"/>
            <a:ext cx="4758139" cy="2871465"/>
          </a:xfrm>
          <a:prstGeom prst="rect">
            <a:avLst/>
          </a:prstGeom>
        </p:spPr>
      </p:pic>
    </p:spTree>
    <p:extLst>
      <p:ext uri="{BB962C8B-B14F-4D97-AF65-F5344CB8AC3E}">
        <p14:creationId xmlns:p14="http://schemas.microsoft.com/office/powerpoint/2010/main" val="4260679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Presentation Overview</a:t>
            </a:r>
          </a:p>
        </p:txBody>
      </p:sp>
      <p:sp>
        <p:nvSpPr>
          <p:cNvPr id="3" name="Content Placeholder 2"/>
          <p:cNvSpPr>
            <a:spLocks noGrp="1"/>
          </p:cNvSpPr>
          <p:nvPr>
            <p:ph idx="1"/>
          </p:nvPr>
        </p:nvSpPr>
        <p:spPr>
          <a:xfrm>
            <a:off x="457200" y="1290464"/>
            <a:ext cx="8229600" cy="4277071"/>
          </a:xfrm>
        </p:spPr>
        <p:txBody>
          <a:bodyPr>
            <a:normAutofit/>
          </a:bodyPr>
          <a:lstStyle/>
          <a:p>
            <a:r>
              <a:rPr lang="en-CA" dirty="0"/>
              <a:t>Residential tenancies legal landscape in Ontario</a:t>
            </a:r>
          </a:p>
          <a:p>
            <a:r>
              <a:rPr lang="en-CA" dirty="0"/>
              <a:t>Who is SIREG and what has happened so far in the bankruptcy proceedings?</a:t>
            </a:r>
          </a:p>
          <a:p>
            <a:endParaRPr lang="en-CA" dirty="0"/>
          </a:p>
          <a:p>
            <a:endParaRPr lang="en-CA" dirty="0"/>
          </a:p>
        </p:txBody>
      </p:sp>
    </p:spTree>
    <p:extLst>
      <p:ext uri="{BB962C8B-B14F-4D97-AF65-F5344CB8AC3E}">
        <p14:creationId xmlns:p14="http://schemas.microsoft.com/office/powerpoint/2010/main" val="4040849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9F2D2-B8F7-2F9E-5CA4-2A450B20B138}"/>
              </a:ext>
            </a:extLst>
          </p:cNvPr>
          <p:cNvSpPr>
            <a:spLocks noGrp="1"/>
          </p:cNvSpPr>
          <p:nvPr>
            <p:ph type="title"/>
          </p:nvPr>
        </p:nvSpPr>
        <p:spPr>
          <a:xfrm>
            <a:off x="395536" y="404664"/>
            <a:ext cx="7772400" cy="1362075"/>
          </a:xfrm>
        </p:spPr>
        <p:txBody>
          <a:bodyPr>
            <a:normAutofit fontScale="90000"/>
          </a:bodyPr>
          <a:lstStyle/>
          <a:p>
            <a:r>
              <a:rPr lang="en-CA" dirty="0"/>
              <a:t>Legal Landscape of PRIVATE MARKET residential tenancies in Ontario</a:t>
            </a:r>
          </a:p>
        </p:txBody>
      </p:sp>
      <p:sp>
        <p:nvSpPr>
          <p:cNvPr id="3" name="Text Placeholder 2">
            <a:extLst>
              <a:ext uri="{FF2B5EF4-FFF2-40B4-BE49-F238E27FC236}">
                <a16:creationId xmlns:a16="http://schemas.microsoft.com/office/drawing/2014/main" id="{6F4F8495-7AED-DA07-D6B1-2CEAE563BADC}"/>
              </a:ext>
            </a:extLst>
          </p:cNvPr>
          <p:cNvSpPr>
            <a:spLocks noGrp="1"/>
          </p:cNvSpPr>
          <p:nvPr>
            <p:ph type="body" idx="1"/>
          </p:nvPr>
        </p:nvSpPr>
        <p:spPr>
          <a:xfrm>
            <a:off x="684038" y="1268760"/>
            <a:ext cx="7775924" cy="2885257"/>
          </a:xfrm>
        </p:spPr>
        <p:txBody>
          <a:bodyPr>
            <a:noAutofit/>
          </a:bodyPr>
          <a:lstStyle/>
          <a:p>
            <a:pPr marL="342900" indent="-342900">
              <a:buFont typeface="Arial" panose="020B0604020202020204" pitchFamily="34" charset="0"/>
              <a:buChar char="•"/>
            </a:pPr>
            <a:r>
              <a:rPr lang="en-CA" sz="3200" i="1" dirty="0">
                <a:solidFill>
                  <a:schemeClr val="tx1"/>
                </a:solidFill>
              </a:rPr>
              <a:t>Residential Tenancies Act </a:t>
            </a:r>
            <a:r>
              <a:rPr lang="en-CA" sz="3200" dirty="0">
                <a:solidFill>
                  <a:schemeClr val="tx1"/>
                </a:solidFill>
              </a:rPr>
              <a:t>(RTA) and Regulations</a:t>
            </a:r>
          </a:p>
          <a:p>
            <a:endParaRPr lang="en-CA" sz="3200" dirty="0">
              <a:solidFill>
                <a:schemeClr val="tx1"/>
              </a:solidFill>
            </a:endParaRPr>
          </a:p>
          <a:p>
            <a:pPr marL="342900" indent="-342900">
              <a:buFont typeface="Arial" panose="020B0604020202020204" pitchFamily="34" charset="0"/>
              <a:buChar char="•"/>
            </a:pPr>
            <a:r>
              <a:rPr lang="en-CA" sz="3200" i="1" dirty="0">
                <a:solidFill>
                  <a:schemeClr val="tx1"/>
                </a:solidFill>
              </a:rPr>
              <a:t>Human Rights Code</a:t>
            </a:r>
          </a:p>
        </p:txBody>
      </p:sp>
    </p:spTree>
    <p:extLst>
      <p:ext uri="{BB962C8B-B14F-4D97-AF65-F5344CB8AC3E}">
        <p14:creationId xmlns:p14="http://schemas.microsoft.com/office/powerpoint/2010/main" val="2609829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SIREG Management - in the business of:</a:t>
            </a:r>
          </a:p>
        </p:txBody>
      </p:sp>
      <p:sp>
        <p:nvSpPr>
          <p:cNvPr id="3" name="Content Placeholder 2"/>
          <p:cNvSpPr>
            <a:spLocks noGrp="1"/>
          </p:cNvSpPr>
          <p:nvPr>
            <p:ph idx="1"/>
          </p:nvPr>
        </p:nvSpPr>
        <p:spPr>
          <a:xfrm>
            <a:off x="451338" y="1438355"/>
            <a:ext cx="8229600" cy="4277071"/>
          </a:xfrm>
        </p:spPr>
        <p:txBody>
          <a:bodyPr>
            <a:normAutofit fontScale="40000" lnSpcReduction="20000"/>
          </a:bodyPr>
          <a:lstStyle/>
          <a:p>
            <a:pPr marL="0" indent="0">
              <a:buNone/>
            </a:pPr>
            <a:r>
              <a:rPr lang="en-CA" sz="5900" dirty="0"/>
              <a:t>“acquiring income-producing multi-residential properties, pursuing their condominium conversions where feasible, selling converted condominium units to individual investors, and managing and leasing units following their sale. Today, there are (</a:t>
            </a:r>
            <a:r>
              <a:rPr lang="en-CA" sz="5900" dirty="0" err="1"/>
              <a:t>i</a:t>
            </a:r>
            <a:r>
              <a:rPr lang="en-CA" sz="5900" dirty="0"/>
              <a:t>) 10 apartment complexes owned within the Group (in varying stages of conversation to condominiums) and numerous condominium units in buildings that have already been converted from apartment complexes with a combined total of -2- approximately 900 units managed by SIREG Management and (ii) 43 condominium complexes with a total of approximately 2,200 condominium units managed by SIREG Management”</a:t>
            </a:r>
          </a:p>
          <a:p>
            <a:pPr marL="0" indent="0">
              <a:buNone/>
            </a:pPr>
            <a:endParaRPr lang="en-CA" dirty="0"/>
          </a:p>
          <a:p>
            <a:pPr marL="0" indent="0">
              <a:buNone/>
            </a:pPr>
            <a:r>
              <a:rPr lang="en-CA" dirty="0"/>
              <a:t>Para 4 of the Joint Aide Memoire of the NOI Applicants and Proposal Trustee, October 7, 2026: </a:t>
            </a:r>
            <a:r>
              <a:rPr lang="en-CA" dirty="0">
                <a:hlinkClick r:id="rId3"/>
              </a:rPr>
              <a:t>joint-aide-	memoire-of-noi-applicants-and-proposal-trustee-dated-october-7-2026.pdf</a:t>
            </a:r>
            <a:endParaRPr lang="en-US" dirty="0"/>
          </a:p>
        </p:txBody>
      </p:sp>
    </p:spTree>
    <p:extLst>
      <p:ext uri="{BB962C8B-B14F-4D97-AF65-F5344CB8AC3E}">
        <p14:creationId xmlns:p14="http://schemas.microsoft.com/office/powerpoint/2010/main" val="903061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260648"/>
            <a:ext cx="8229600" cy="5472608"/>
          </a:xfrm>
        </p:spPr>
        <p:txBody>
          <a:bodyPr>
            <a:noAutofit/>
          </a:bodyPr>
          <a:lstStyle/>
          <a:p>
            <a:pPr marL="0" indent="0">
              <a:buNone/>
            </a:pPr>
            <a:r>
              <a:rPr lang="en-CA" sz="1800" dirty="0"/>
              <a:t>“SIREG Management has therefore come to the conclusion that, despite best efforts to find a viable solution to its current circumstances, it can no longer continue to provide management services in respect of condominium units and will therefore surrender its tenancy and transition the management of the unit to you as soon as possible.</a:t>
            </a:r>
          </a:p>
          <a:p>
            <a:pPr marL="0" indent="0">
              <a:buNone/>
            </a:pPr>
            <a:endParaRPr lang="en-CA" sz="1800" dirty="0"/>
          </a:p>
          <a:p>
            <a:pPr marL="0" indent="0">
              <a:buNone/>
            </a:pPr>
            <a:r>
              <a:rPr lang="en-CA" sz="1800" dirty="0"/>
              <a:t>In the next few days, SIREG Management will provide you with the available lease and tenant information relating to your unit. You should make arrangements to assume responsibility for the management of the unit, including communications with the tenant and the administration of the tenancy, as soon as possible. </a:t>
            </a:r>
          </a:p>
          <a:p>
            <a:pPr marL="0" indent="0">
              <a:buNone/>
            </a:pPr>
            <a:endParaRPr lang="en-CA" sz="1800" dirty="0"/>
          </a:p>
          <a:p>
            <a:pPr marL="0" indent="0">
              <a:buNone/>
            </a:pPr>
            <a:r>
              <a:rPr lang="en-CA" sz="1800" dirty="0"/>
              <a:t>If you intend to appoint a replacement property manager for your unit, you should contact the tenant yourself to advise them of the property manager being appointed so that the tenant has clear instructions from you as the owner of the unit. SIREG Management is aware of instances where property management companies have been advising tenants that they have been appointed as replacement property manager without providing clear authority to do so and, in some cases, threatening to evict tenants if rent payments are not paid to the property manager.”</a:t>
            </a:r>
          </a:p>
          <a:p>
            <a:pPr marL="0" indent="0">
              <a:buNone/>
            </a:pPr>
            <a:endParaRPr lang="en-CA" sz="1800" dirty="0">
              <a:hlinkClick r:id="rId3"/>
            </a:endParaRPr>
          </a:p>
          <a:p>
            <a:pPr marL="0" indent="0">
              <a:buNone/>
            </a:pPr>
            <a:r>
              <a:rPr lang="en-CA" sz="1600" dirty="0">
                <a:hlinkClick r:id="rId3"/>
              </a:rPr>
              <a:t>Microsoft Word - Aide Memoire of the Proposal Trustee dated October 13_ 2026(111992081.3)</a:t>
            </a:r>
            <a:endParaRPr lang="en-CA" sz="1600" dirty="0"/>
          </a:p>
          <a:p>
            <a:pPr marL="0" indent="0">
              <a:buNone/>
            </a:pPr>
            <a:r>
              <a:rPr lang="en-CA" sz="1800" dirty="0"/>
              <a:t>		</a:t>
            </a:r>
            <a:endParaRPr lang="en-US" sz="1800" dirty="0"/>
          </a:p>
        </p:txBody>
      </p:sp>
    </p:spTree>
    <p:extLst>
      <p:ext uri="{BB962C8B-B14F-4D97-AF65-F5344CB8AC3E}">
        <p14:creationId xmlns:p14="http://schemas.microsoft.com/office/powerpoint/2010/main" val="1997016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RTA s 2</a:t>
            </a:r>
          </a:p>
        </p:txBody>
      </p:sp>
      <p:sp>
        <p:nvSpPr>
          <p:cNvPr id="3" name="Content Placeholder 2"/>
          <p:cNvSpPr>
            <a:spLocks noGrp="1"/>
          </p:cNvSpPr>
          <p:nvPr>
            <p:ph sz="half" idx="1"/>
          </p:nvPr>
        </p:nvSpPr>
        <p:spPr>
          <a:xfrm>
            <a:off x="457200" y="1345143"/>
            <a:ext cx="8229600" cy="4277072"/>
          </a:xfrm>
        </p:spPr>
        <p:txBody>
          <a:bodyPr>
            <a:normAutofit fontScale="85000" lnSpcReduction="20000"/>
          </a:bodyPr>
          <a:lstStyle/>
          <a:p>
            <a:r>
              <a:rPr lang="en-CA" dirty="0"/>
              <a:t>“landlord” includes,</a:t>
            </a:r>
          </a:p>
          <a:p>
            <a:r>
              <a:rPr lang="en-CA" dirty="0"/>
              <a:t>(a)  the owner of a rental unit or any other person who permits occupancy of a rental unit, other than a tenant who occupies a rental unit in a residential complex and who permits another person to also occupy the unit or any part of the unit,</a:t>
            </a:r>
          </a:p>
          <a:p>
            <a:r>
              <a:rPr lang="en-CA" dirty="0"/>
              <a:t>(b)  the heirs, assigns, personal representatives and successors in title of a person referred to in clause (a), and</a:t>
            </a:r>
          </a:p>
          <a:p>
            <a:r>
              <a:rPr lang="en-CA" dirty="0"/>
              <a:t>(c)  a person, other than a tenant occupying a rental unit in a residential complex, who is entitled to possession of the residential complex and who attempts to enforce any of the rights of a landlord under a tenancy agreement or this Act, including the right to collect rent; (“</a:t>
            </a:r>
            <a:r>
              <a:rPr lang="en-CA" dirty="0" err="1"/>
              <a:t>locateur</a:t>
            </a:r>
            <a:r>
              <a:rPr lang="en-CA" dirty="0"/>
              <a:t>”)</a:t>
            </a:r>
          </a:p>
          <a:p>
            <a:pPr marL="0" indent="0">
              <a:buNone/>
            </a:pPr>
            <a:endParaRPr lang="en-US" dirty="0"/>
          </a:p>
        </p:txBody>
      </p:sp>
    </p:spTree>
    <p:extLst>
      <p:ext uri="{BB962C8B-B14F-4D97-AF65-F5344CB8AC3E}">
        <p14:creationId xmlns:p14="http://schemas.microsoft.com/office/powerpoint/2010/main" val="2569953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131AC-416A-F7D1-B2AF-747AD21ED45D}"/>
              </a:ext>
            </a:extLst>
          </p:cNvPr>
          <p:cNvSpPr>
            <a:spLocks noGrp="1"/>
          </p:cNvSpPr>
          <p:nvPr>
            <p:ph type="title"/>
          </p:nvPr>
        </p:nvSpPr>
        <p:spPr/>
        <p:txBody>
          <a:bodyPr/>
          <a:lstStyle/>
          <a:p>
            <a:r>
              <a:rPr lang="en-CA" dirty="0"/>
              <a:t>RTA s 202</a:t>
            </a:r>
          </a:p>
        </p:txBody>
      </p:sp>
      <p:sp>
        <p:nvSpPr>
          <p:cNvPr id="3" name="Content Placeholder 2">
            <a:extLst>
              <a:ext uri="{FF2B5EF4-FFF2-40B4-BE49-F238E27FC236}">
                <a16:creationId xmlns:a16="http://schemas.microsoft.com/office/drawing/2014/main" id="{799EEC6A-4001-0184-5908-38C63D8E4571}"/>
              </a:ext>
            </a:extLst>
          </p:cNvPr>
          <p:cNvSpPr>
            <a:spLocks noGrp="1"/>
          </p:cNvSpPr>
          <p:nvPr>
            <p:ph sz="half" idx="1"/>
          </p:nvPr>
        </p:nvSpPr>
        <p:spPr>
          <a:xfrm>
            <a:off x="457200" y="1600201"/>
            <a:ext cx="8507288" cy="4277072"/>
          </a:xfrm>
        </p:spPr>
        <p:txBody>
          <a:bodyPr>
            <a:normAutofit fontScale="92500" lnSpcReduction="10000"/>
          </a:bodyPr>
          <a:lstStyle/>
          <a:p>
            <a:pPr marL="0" indent="0">
              <a:buNone/>
            </a:pPr>
            <a:r>
              <a:rPr lang="en-CA" b="1" dirty="0"/>
              <a:t>Findings of Board</a:t>
            </a:r>
          </a:p>
          <a:p>
            <a:r>
              <a:rPr lang="en-CA" b="1" dirty="0"/>
              <a:t>202 </a:t>
            </a:r>
            <a:r>
              <a:rPr lang="en-CA" dirty="0"/>
              <a:t>(1) In making findings on an application, the Board shall ascertain the real substance of all transactions and activities relating to a residential complex or a rental unit and the good faith of the participants and in doing so,</a:t>
            </a:r>
          </a:p>
          <a:p>
            <a:r>
              <a:rPr lang="en-CA" dirty="0"/>
              <a:t>(a)  may disregard the outward form of a transaction or the separate corporate existence of participants; and</a:t>
            </a:r>
          </a:p>
          <a:p>
            <a:r>
              <a:rPr lang="en-CA" dirty="0"/>
              <a:t>(b)  may have regard to the pattern of activities relating to the residential complex or the rental unit.  2006, c. 17, s. 202.</a:t>
            </a:r>
          </a:p>
          <a:p>
            <a:endParaRPr lang="en-CA" dirty="0"/>
          </a:p>
        </p:txBody>
      </p:sp>
    </p:spTree>
    <p:extLst>
      <p:ext uri="{BB962C8B-B14F-4D97-AF65-F5344CB8AC3E}">
        <p14:creationId xmlns:p14="http://schemas.microsoft.com/office/powerpoint/2010/main" val="1912681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73032-3EAF-A8EC-0720-78E7494DA33F}"/>
              </a:ext>
            </a:extLst>
          </p:cNvPr>
          <p:cNvSpPr>
            <a:spLocks noGrp="1"/>
          </p:cNvSpPr>
          <p:nvPr>
            <p:ph type="title"/>
          </p:nvPr>
        </p:nvSpPr>
        <p:spPr/>
        <p:txBody>
          <a:bodyPr/>
          <a:lstStyle/>
          <a:p>
            <a:r>
              <a:rPr lang="en-CA" dirty="0"/>
              <a:t>RTA s 100</a:t>
            </a:r>
          </a:p>
        </p:txBody>
      </p:sp>
      <p:sp>
        <p:nvSpPr>
          <p:cNvPr id="3" name="Content Placeholder 2">
            <a:extLst>
              <a:ext uri="{FF2B5EF4-FFF2-40B4-BE49-F238E27FC236}">
                <a16:creationId xmlns:a16="http://schemas.microsoft.com/office/drawing/2014/main" id="{E1FE0943-58E0-AE9C-B18B-573E959F46E0}"/>
              </a:ext>
            </a:extLst>
          </p:cNvPr>
          <p:cNvSpPr>
            <a:spLocks noGrp="1"/>
          </p:cNvSpPr>
          <p:nvPr>
            <p:ph sz="half" idx="1"/>
          </p:nvPr>
        </p:nvSpPr>
        <p:spPr>
          <a:xfrm>
            <a:off x="421349" y="1382697"/>
            <a:ext cx="8229600" cy="4277072"/>
          </a:xfrm>
        </p:spPr>
        <p:txBody>
          <a:bodyPr>
            <a:normAutofit fontScale="92500" lnSpcReduction="20000"/>
          </a:bodyPr>
          <a:lstStyle/>
          <a:p>
            <a:pPr marL="0" indent="0">
              <a:buNone/>
            </a:pPr>
            <a:r>
              <a:rPr lang="en-CA" b="1" dirty="0"/>
              <a:t>Unauthorized occupancy</a:t>
            </a:r>
          </a:p>
          <a:p>
            <a:r>
              <a:rPr lang="en-CA" b="1" dirty="0"/>
              <a:t>100 </a:t>
            </a:r>
            <a:r>
              <a:rPr lang="en-CA" dirty="0"/>
              <a:t>(1) If a tenant transfers the occupancy of a rental unit to a person in a manner other than by an assignment authorized under section 95 or a subletting authorized under section 97, the landlord may apply to the Board for an order terminating the tenancy and evicting the tenant and the person to whom occupancy of the rental unit was transferred.  2006, c. 17, s. 100 (1).</a:t>
            </a:r>
          </a:p>
          <a:p>
            <a:r>
              <a:rPr lang="en-CA" b="1" dirty="0"/>
              <a:t>Time limitation</a:t>
            </a:r>
          </a:p>
          <a:p>
            <a:r>
              <a:rPr lang="en-CA" dirty="0"/>
              <a:t>(2) An application under subsection (1) must be made no later than 60 days after the landlord discovers the unauthorized occupancy.  2006, c. 17, s. 100 (2).</a:t>
            </a:r>
          </a:p>
          <a:p>
            <a:endParaRPr lang="en-CA" dirty="0"/>
          </a:p>
        </p:txBody>
      </p:sp>
    </p:spTree>
    <p:extLst>
      <p:ext uri="{BB962C8B-B14F-4D97-AF65-F5344CB8AC3E}">
        <p14:creationId xmlns:p14="http://schemas.microsoft.com/office/powerpoint/2010/main" val="2378142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E68009-618B-A4FB-E8BD-4CA37E6FA0AF}"/>
              </a:ext>
            </a:extLst>
          </p:cNvPr>
          <p:cNvSpPr>
            <a:spLocks noGrp="1"/>
          </p:cNvSpPr>
          <p:nvPr>
            <p:ph type="title"/>
          </p:nvPr>
        </p:nvSpPr>
        <p:spPr/>
        <p:txBody>
          <a:bodyPr>
            <a:normAutofit fontScale="90000"/>
          </a:bodyPr>
          <a:lstStyle/>
          <a:p>
            <a:r>
              <a:rPr lang="en-CA" dirty="0"/>
              <a:t>How can I verify who owns my unit?</a:t>
            </a:r>
          </a:p>
        </p:txBody>
      </p:sp>
      <p:sp>
        <p:nvSpPr>
          <p:cNvPr id="5" name="Content Placeholder 4">
            <a:extLst>
              <a:ext uri="{FF2B5EF4-FFF2-40B4-BE49-F238E27FC236}">
                <a16:creationId xmlns:a16="http://schemas.microsoft.com/office/drawing/2014/main" id="{11E96307-5C59-C923-C96A-031085E62661}"/>
              </a:ext>
            </a:extLst>
          </p:cNvPr>
          <p:cNvSpPr>
            <a:spLocks noGrp="1"/>
          </p:cNvSpPr>
          <p:nvPr>
            <p:ph sz="half" idx="1"/>
          </p:nvPr>
        </p:nvSpPr>
        <p:spPr>
          <a:xfrm>
            <a:off x="457200" y="1290464"/>
            <a:ext cx="8229600" cy="4277072"/>
          </a:xfrm>
        </p:spPr>
        <p:txBody>
          <a:bodyPr>
            <a:normAutofit fontScale="92500"/>
          </a:bodyPr>
          <a:lstStyle/>
          <a:p>
            <a:r>
              <a:rPr lang="en-CA" dirty="0"/>
              <a:t>Request verification</a:t>
            </a:r>
          </a:p>
          <a:p>
            <a:r>
              <a:rPr lang="en-CA" dirty="0"/>
              <a:t>Property title search</a:t>
            </a:r>
          </a:p>
          <a:p>
            <a:pPr lvl="1"/>
            <a:r>
              <a:rPr lang="en-CA" dirty="0"/>
              <a:t>There is a fee</a:t>
            </a:r>
          </a:p>
          <a:p>
            <a:pPr lvl="1"/>
            <a:r>
              <a:rPr lang="en-CA" dirty="0">
                <a:hlinkClick r:id="rId3"/>
              </a:rPr>
              <a:t>Homepage - Ontario Land Registry Access</a:t>
            </a:r>
            <a:endParaRPr lang="en-CA" dirty="0"/>
          </a:p>
          <a:p>
            <a:r>
              <a:rPr lang="en-CA" dirty="0"/>
              <a:t>Contact the Administrator: </a:t>
            </a:r>
            <a:r>
              <a:rPr lang="en-CA" dirty="0">
                <a:hlinkClick r:id="rId4"/>
              </a:rPr>
              <a:t>Information for condo owners affected by SIREG disruptions - Condominium Authority of Ontario</a:t>
            </a:r>
            <a:endParaRPr lang="en-CA" dirty="0"/>
          </a:p>
          <a:p>
            <a:pPr lvl="1"/>
            <a:r>
              <a:rPr lang="en-CA" i="1" dirty="0"/>
              <a:t>Note: </a:t>
            </a:r>
            <a:r>
              <a:rPr lang="en-CA" dirty="0"/>
              <a:t>the Administrator’s role is to get the condos operating correctly not to deal with tenants. However, the Administrator may be able to tell owners to contact tenants.</a:t>
            </a:r>
          </a:p>
        </p:txBody>
      </p:sp>
    </p:spTree>
    <p:extLst>
      <p:ext uri="{BB962C8B-B14F-4D97-AF65-F5344CB8AC3E}">
        <p14:creationId xmlns:p14="http://schemas.microsoft.com/office/powerpoint/2010/main" val="232602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779DC-3A64-7A35-5819-206F4C8A40B1}"/>
              </a:ext>
            </a:extLst>
          </p:cNvPr>
          <p:cNvSpPr>
            <a:spLocks noGrp="1"/>
          </p:cNvSpPr>
          <p:nvPr>
            <p:ph type="title"/>
          </p:nvPr>
        </p:nvSpPr>
        <p:spPr/>
        <p:txBody>
          <a:bodyPr/>
          <a:lstStyle/>
          <a:p>
            <a:r>
              <a:rPr lang="en-CA" dirty="0"/>
              <a:t>How to search</a:t>
            </a:r>
          </a:p>
        </p:txBody>
      </p:sp>
      <p:pic>
        <p:nvPicPr>
          <p:cNvPr id="6" name="Content Placeholder 5">
            <a:extLst>
              <a:ext uri="{FF2B5EF4-FFF2-40B4-BE49-F238E27FC236}">
                <a16:creationId xmlns:a16="http://schemas.microsoft.com/office/drawing/2014/main" id="{1219432A-ADE5-7B97-5285-A5FCBDDAE984}"/>
              </a:ext>
            </a:extLst>
          </p:cNvPr>
          <p:cNvPicPr>
            <a:picLocks noGrp="1" noChangeAspect="1"/>
          </p:cNvPicPr>
          <p:nvPr>
            <p:ph sz="half" idx="1"/>
          </p:nvPr>
        </p:nvPicPr>
        <p:blipFill>
          <a:blip r:embed="rId2"/>
          <a:stretch>
            <a:fillRect/>
          </a:stretch>
        </p:blipFill>
        <p:spPr>
          <a:xfrm>
            <a:off x="1151620" y="2585914"/>
            <a:ext cx="6840760" cy="3341591"/>
          </a:xfrm>
          <a:prstGeom prst="rect">
            <a:avLst/>
          </a:prstGeom>
        </p:spPr>
      </p:pic>
      <p:sp>
        <p:nvSpPr>
          <p:cNvPr id="7" name="TextBox 6">
            <a:extLst>
              <a:ext uri="{FF2B5EF4-FFF2-40B4-BE49-F238E27FC236}">
                <a16:creationId xmlns:a16="http://schemas.microsoft.com/office/drawing/2014/main" id="{9BBC9EBB-B139-4B6F-6DAB-B07999289FE0}"/>
              </a:ext>
            </a:extLst>
          </p:cNvPr>
          <p:cNvSpPr txBox="1"/>
          <p:nvPr/>
        </p:nvSpPr>
        <p:spPr>
          <a:xfrm>
            <a:off x="683568" y="1522103"/>
            <a:ext cx="8229599" cy="923330"/>
          </a:xfrm>
          <a:prstGeom prst="rect">
            <a:avLst/>
          </a:prstGeom>
          <a:noFill/>
        </p:spPr>
        <p:txBody>
          <a:bodyPr wrap="square" rtlCol="0">
            <a:spAutoFit/>
          </a:bodyPr>
          <a:lstStyle/>
          <a:p>
            <a:pPr marL="285750" indent="-285750">
              <a:buFont typeface="Arial" panose="020B0604020202020204" pitchFamily="34" charset="0"/>
              <a:buChar char="•"/>
            </a:pPr>
            <a:r>
              <a:rPr lang="en-CA" dirty="0"/>
              <a:t>Select the correct Land Registry Office by typing in the name of your city</a:t>
            </a:r>
          </a:p>
          <a:p>
            <a:pPr marL="285750" indent="-285750">
              <a:buFont typeface="Arial" panose="020B0604020202020204" pitchFamily="34" charset="0"/>
              <a:buChar char="•"/>
            </a:pPr>
            <a:r>
              <a:rPr lang="en-CA" dirty="0"/>
              <a:t>Select to search by “property” </a:t>
            </a:r>
          </a:p>
          <a:p>
            <a:pPr marL="285750" indent="-285750">
              <a:buFont typeface="Arial" panose="020B0604020202020204" pitchFamily="34" charset="0"/>
              <a:buChar char="•"/>
            </a:pPr>
            <a:r>
              <a:rPr lang="en-CA" dirty="0"/>
              <a:t>Then, select to search by “address”</a:t>
            </a:r>
          </a:p>
        </p:txBody>
      </p:sp>
    </p:spTree>
    <p:extLst>
      <p:ext uri="{BB962C8B-B14F-4D97-AF65-F5344CB8AC3E}">
        <p14:creationId xmlns:p14="http://schemas.microsoft.com/office/powerpoint/2010/main" val="730903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0CBF4-406C-D76E-EA16-531D76F3DDAA}"/>
              </a:ext>
            </a:extLst>
          </p:cNvPr>
          <p:cNvSpPr>
            <a:spLocks noGrp="1"/>
          </p:cNvSpPr>
          <p:nvPr>
            <p:ph type="title"/>
          </p:nvPr>
        </p:nvSpPr>
        <p:spPr/>
        <p:txBody>
          <a:bodyPr/>
          <a:lstStyle/>
          <a:p>
            <a:r>
              <a:rPr lang="en-CA" dirty="0"/>
              <a:t>Sample Parcel Register</a:t>
            </a:r>
          </a:p>
        </p:txBody>
      </p:sp>
      <p:pic>
        <p:nvPicPr>
          <p:cNvPr id="6" name="Content Placeholder 5">
            <a:extLst>
              <a:ext uri="{FF2B5EF4-FFF2-40B4-BE49-F238E27FC236}">
                <a16:creationId xmlns:a16="http://schemas.microsoft.com/office/drawing/2014/main" id="{DA20E901-5DB5-20DB-4F36-73899B1C170B}"/>
              </a:ext>
            </a:extLst>
          </p:cNvPr>
          <p:cNvPicPr>
            <a:picLocks noGrp="1" noChangeAspect="1"/>
          </p:cNvPicPr>
          <p:nvPr>
            <p:ph sz="half" idx="1"/>
          </p:nvPr>
        </p:nvPicPr>
        <p:blipFill>
          <a:blip r:embed="rId2"/>
          <a:stretch>
            <a:fillRect/>
          </a:stretch>
        </p:blipFill>
        <p:spPr>
          <a:xfrm>
            <a:off x="1052449" y="1600200"/>
            <a:ext cx="7039102" cy="4276725"/>
          </a:xfrm>
          <a:prstGeom prst="rect">
            <a:avLst/>
          </a:prstGeom>
        </p:spPr>
      </p:pic>
    </p:spTree>
    <p:extLst>
      <p:ext uri="{BB962C8B-B14F-4D97-AF65-F5344CB8AC3E}">
        <p14:creationId xmlns:p14="http://schemas.microsoft.com/office/powerpoint/2010/main" val="90790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E1671D-4B51-AAFE-CC34-FC3ED2D7DB84}"/>
              </a:ext>
            </a:extLst>
          </p:cNvPr>
          <p:cNvSpPr txBox="1"/>
          <p:nvPr/>
        </p:nvSpPr>
        <p:spPr>
          <a:xfrm>
            <a:off x="565531" y="280510"/>
            <a:ext cx="8064896" cy="954107"/>
          </a:xfrm>
          <a:prstGeom prst="rect">
            <a:avLst/>
          </a:prstGeom>
          <a:noFill/>
        </p:spPr>
        <p:txBody>
          <a:bodyPr wrap="square" rtlCol="0">
            <a:spAutoFit/>
          </a:bodyPr>
          <a:lstStyle/>
          <a:p>
            <a:r>
              <a:rPr lang="en-CA" sz="2800" dirty="0">
                <a:solidFill>
                  <a:srgbClr val="0070C0"/>
                </a:solidFill>
              </a:rPr>
              <a:t>What if Someone who Purports to be the Owner/Landlord Requests that you pay Rent to them?</a:t>
            </a:r>
          </a:p>
        </p:txBody>
      </p:sp>
      <p:sp>
        <p:nvSpPr>
          <p:cNvPr id="3" name="TextBox 2">
            <a:extLst>
              <a:ext uri="{FF2B5EF4-FFF2-40B4-BE49-F238E27FC236}">
                <a16:creationId xmlns:a16="http://schemas.microsoft.com/office/drawing/2014/main" id="{DA13CAA2-D7B6-C1F9-6F44-78BD233CFC3F}"/>
              </a:ext>
            </a:extLst>
          </p:cNvPr>
          <p:cNvSpPr txBox="1"/>
          <p:nvPr/>
        </p:nvSpPr>
        <p:spPr>
          <a:xfrm>
            <a:off x="530176" y="1300834"/>
            <a:ext cx="7344816" cy="4524315"/>
          </a:xfrm>
          <a:prstGeom prst="rect">
            <a:avLst/>
          </a:prstGeom>
          <a:noFill/>
        </p:spPr>
        <p:txBody>
          <a:bodyPr wrap="square" rtlCol="0">
            <a:spAutoFit/>
          </a:bodyPr>
          <a:lstStyle/>
          <a:p>
            <a:pPr marL="285750" indent="-285750">
              <a:buFont typeface="Arial" panose="020B0604020202020204" pitchFamily="34" charset="0"/>
              <a:buChar char="•"/>
            </a:pPr>
            <a:r>
              <a:rPr lang="en-CA" dirty="0"/>
              <a:t>Seek independent legal advice: </a:t>
            </a:r>
            <a:r>
              <a:rPr lang="en-CA" dirty="0">
                <a:hlinkClick r:id="rId2"/>
              </a:rPr>
              <a:t>Find a Legal Clinic – Legal Aid Ontario</a:t>
            </a:r>
            <a:endParaRPr lang="en-CA" dirty="0"/>
          </a:p>
          <a:p>
            <a:pPr marL="285750" indent="-285750">
              <a:buFont typeface="Arial" panose="020B0604020202020204" pitchFamily="34" charset="0"/>
              <a:buChar char="•"/>
            </a:pPr>
            <a:r>
              <a:rPr lang="en-CA" dirty="0"/>
              <a:t>Confirm that they are the landlord</a:t>
            </a:r>
          </a:p>
          <a:p>
            <a:pPr marL="285750" indent="-285750">
              <a:buFont typeface="Arial" panose="020B0604020202020204" pitchFamily="34" charset="0"/>
              <a:buChar char="•"/>
            </a:pPr>
            <a:r>
              <a:rPr lang="en-CA" dirty="0"/>
              <a:t>You should be hearing directly from the landlord initially, even if they have hired a Property Manager (as per the Notice sent to owners by SIREG, Schedule B to the Aide Memoire of the Proposal Trustee </a:t>
            </a:r>
            <a:r>
              <a:rPr lang="en-CA" dirty="0">
                <a:hlinkClick r:id="rId3"/>
              </a:rPr>
              <a:t>Microsoft Word - Aide Memoire of the Proposal Trustee dated October 13_ 2026(111992081.3)</a:t>
            </a:r>
            <a:endParaRPr lang="en-CA" dirty="0"/>
          </a:p>
          <a:p>
            <a:pPr marL="285750" indent="-285750">
              <a:buFont typeface="Arial" panose="020B0604020202020204" pitchFamily="34" charset="0"/>
              <a:buChar char="•"/>
            </a:pPr>
            <a:r>
              <a:rPr lang="en-CA" dirty="0"/>
              <a:t>If two entities are demanding rent, or if the rent is due before you are able to verify who the landlord is:</a:t>
            </a:r>
          </a:p>
          <a:p>
            <a:pPr marL="742950" lvl="1" indent="-285750">
              <a:buFont typeface="Arial" panose="020B0604020202020204" pitchFamily="34" charset="0"/>
              <a:buChar char="•"/>
            </a:pPr>
            <a:r>
              <a:rPr lang="en-CA" dirty="0"/>
              <a:t>Document your attempts to verify ownership and communicate clearly with both/all parties about those attempts</a:t>
            </a:r>
          </a:p>
          <a:p>
            <a:pPr marL="742950" lvl="1" indent="-285750">
              <a:buFont typeface="Arial" panose="020B0604020202020204" pitchFamily="34" charset="0"/>
              <a:buChar char="•"/>
            </a:pPr>
            <a:r>
              <a:rPr lang="en-CA" dirty="0"/>
              <a:t>Get rent receipts for any rent payments made. The landlord is required to provide these: s 109 of the </a:t>
            </a:r>
            <a:r>
              <a:rPr lang="en-CA" i="1" dirty="0">
                <a:hlinkClick r:id="rId4"/>
              </a:rPr>
              <a:t>Residential Tenancies Act </a:t>
            </a:r>
            <a:endParaRPr lang="en-CA" i="1" dirty="0"/>
          </a:p>
          <a:p>
            <a:pPr marL="742950" lvl="1" indent="-285750">
              <a:buFont typeface="Arial" panose="020B0604020202020204" pitchFamily="34" charset="0"/>
              <a:buChar char="•"/>
            </a:pPr>
            <a:r>
              <a:rPr lang="en-CA" dirty="0"/>
              <a:t>If you miss a payment and you receive a Notice of Termination/N4, </a:t>
            </a:r>
            <a:r>
              <a:rPr lang="en-CA" u="sng" dirty="0"/>
              <a:t>void the Notice by paying your rent in full to the landlord who issued the Notice within 7 days</a:t>
            </a:r>
          </a:p>
        </p:txBody>
      </p:sp>
    </p:spTree>
    <p:extLst>
      <p:ext uri="{BB962C8B-B14F-4D97-AF65-F5344CB8AC3E}">
        <p14:creationId xmlns:p14="http://schemas.microsoft.com/office/powerpoint/2010/main" val="2130849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A986A40-F129-65E3-22E2-6B84E7FAFDB6}"/>
              </a:ext>
            </a:extLst>
          </p:cNvPr>
          <p:cNvSpPr txBox="1"/>
          <p:nvPr/>
        </p:nvSpPr>
        <p:spPr>
          <a:xfrm>
            <a:off x="444187" y="279377"/>
            <a:ext cx="7848872" cy="1200329"/>
          </a:xfrm>
          <a:prstGeom prst="rect">
            <a:avLst/>
          </a:prstGeom>
          <a:noFill/>
        </p:spPr>
        <p:txBody>
          <a:bodyPr wrap="square" rtlCol="0">
            <a:spAutoFit/>
          </a:bodyPr>
          <a:lstStyle/>
          <a:p>
            <a:pPr lvl="0"/>
            <a:r>
              <a:rPr lang="en-US" sz="3600" dirty="0">
                <a:solidFill>
                  <a:srgbClr val="0070C0"/>
                </a:solidFill>
              </a:rPr>
              <a:t>Do I need to Enter into a New Lease with the Unit’s Owner?</a:t>
            </a:r>
            <a:endParaRPr lang="en-CA" sz="3600" dirty="0">
              <a:solidFill>
                <a:srgbClr val="0070C0"/>
              </a:solidFill>
            </a:endParaRPr>
          </a:p>
        </p:txBody>
      </p:sp>
      <p:sp>
        <p:nvSpPr>
          <p:cNvPr id="3" name="TextBox 2">
            <a:extLst>
              <a:ext uri="{FF2B5EF4-FFF2-40B4-BE49-F238E27FC236}">
                <a16:creationId xmlns:a16="http://schemas.microsoft.com/office/drawing/2014/main" id="{61702915-E5D1-67DA-E542-D634AB1FD4AC}"/>
              </a:ext>
            </a:extLst>
          </p:cNvPr>
          <p:cNvSpPr txBox="1"/>
          <p:nvPr/>
        </p:nvSpPr>
        <p:spPr>
          <a:xfrm>
            <a:off x="476731" y="1844824"/>
            <a:ext cx="7416824" cy="2585323"/>
          </a:xfrm>
          <a:prstGeom prst="rect">
            <a:avLst/>
          </a:prstGeom>
          <a:noFill/>
        </p:spPr>
        <p:txBody>
          <a:bodyPr wrap="square" rtlCol="0">
            <a:spAutoFit/>
          </a:bodyPr>
          <a:lstStyle/>
          <a:p>
            <a:pPr marL="285750" indent="-285750">
              <a:buFont typeface="Arial" panose="020B0604020202020204" pitchFamily="34" charset="0"/>
              <a:buChar char="•"/>
            </a:pPr>
            <a:r>
              <a:rPr lang="en-CA" sz="3600" b="1" dirty="0">
                <a:solidFill>
                  <a:schemeClr val="accent2"/>
                </a:solidFill>
              </a:rPr>
              <a:t>No</a:t>
            </a:r>
            <a:r>
              <a:rPr lang="en-CA" sz="3600" dirty="0"/>
              <a:t> –  your existing lease continues under the same terms and conditions. Only the landlord has changed.</a:t>
            </a:r>
          </a:p>
          <a:p>
            <a:pPr marL="285750" indent="-285750">
              <a:buFont typeface="Arial" panose="020B0604020202020204" pitchFamily="34" charset="0"/>
              <a:buChar char="•"/>
            </a:pPr>
            <a:endParaRPr lang="en-CA" dirty="0"/>
          </a:p>
        </p:txBody>
      </p:sp>
    </p:spTree>
    <p:extLst>
      <p:ext uri="{BB962C8B-B14F-4D97-AF65-F5344CB8AC3E}">
        <p14:creationId xmlns:p14="http://schemas.microsoft.com/office/powerpoint/2010/main" val="2726670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4">
            <a:extLst>
              <a:ext uri="{FF2B5EF4-FFF2-40B4-BE49-F238E27FC236}">
                <a16:creationId xmlns:a16="http://schemas.microsoft.com/office/drawing/2014/main" id="{B0881827-BC42-BD95-5E9E-FFFF4B813832}"/>
              </a:ext>
            </a:extLst>
          </p:cNvPr>
          <p:cNvSpPr>
            <a:spLocks noGrp="1" noChangeArrowheads="1"/>
          </p:cNvSpPr>
          <p:nvPr>
            <p:ph type="title" idx="4294967295"/>
          </p:nvPr>
        </p:nvSpPr>
        <p:spPr>
          <a:xfrm>
            <a:off x="1036640" y="188640"/>
            <a:ext cx="7200900" cy="977503"/>
          </a:xfrm>
        </p:spPr>
        <p:txBody>
          <a:bodyPr/>
          <a:lstStyle/>
          <a:p>
            <a:r>
              <a:rPr lang="en-CA" altLang="en-US" dirty="0"/>
              <a:t>Lease Renewals – s. 38</a:t>
            </a:r>
          </a:p>
        </p:txBody>
      </p:sp>
      <p:sp>
        <p:nvSpPr>
          <p:cNvPr id="24579" name="Rectangle 5">
            <a:extLst>
              <a:ext uri="{FF2B5EF4-FFF2-40B4-BE49-F238E27FC236}">
                <a16:creationId xmlns:a16="http://schemas.microsoft.com/office/drawing/2014/main" id="{816886D6-CFF8-F45B-3C42-F8D5ED0E8D66}"/>
              </a:ext>
            </a:extLst>
          </p:cNvPr>
          <p:cNvSpPr>
            <a:spLocks noChangeArrowheads="1"/>
          </p:cNvSpPr>
          <p:nvPr/>
        </p:nvSpPr>
        <p:spPr bwMode="auto">
          <a:xfrm>
            <a:off x="1036640" y="1166143"/>
            <a:ext cx="7344816" cy="5386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None/>
            </a:pPr>
            <a:r>
              <a:rPr lang="en-CA" sz="1600" b="1" dirty="0"/>
              <a:t>38 </a:t>
            </a:r>
            <a:r>
              <a:rPr lang="en-CA" sz="1600" dirty="0"/>
              <a:t>(1) If a tenancy agreement for a fixed term ends and has not been renewed or terminated, the landlord and tenant shall be deemed to have renewed it as a monthly tenancy agreement containing the same terms and conditions that are in the expired tenancy agreement and subject to any increases in rent charged in accordance with this Act.  2006, c. 17, s. 38 (1).</a:t>
            </a:r>
          </a:p>
          <a:p>
            <a:pPr>
              <a:spcBef>
                <a:spcPct val="0"/>
              </a:spcBef>
              <a:buClrTx/>
              <a:buSzTx/>
              <a:buFontTx/>
              <a:buNone/>
            </a:pPr>
            <a:endParaRPr lang="en-CA" altLang="en-US" sz="2400" dirty="0">
              <a:latin typeface="+mn-lt"/>
              <a:cs typeface="Calibri" panose="020F0502020204030204" pitchFamily="34" charset="0"/>
            </a:endParaRPr>
          </a:p>
          <a:p>
            <a:pPr>
              <a:spcBef>
                <a:spcPct val="0"/>
              </a:spcBef>
              <a:buClrTx/>
              <a:buSzTx/>
              <a:buFontTx/>
              <a:buNone/>
            </a:pPr>
            <a:r>
              <a:rPr lang="en-CA" altLang="en-US" sz="2400" dirty="0">
                <a:latin typeface="+mn-lt"/>
                <a:cs typeface="Calibri" panose="020F0502020204030204" pitchFamily="34" charset="0"/>
              </a:rPr>
              <a:t>Fixed term tenancy is </a:t>
            </a:r>
            <a:r>
              <a:rPr lang="en-CA" altLang="en-US" sz="2400" dirty="0">
                <a:solidFill>
                  <a:srgbClr val="FF0000"/>
                </a:solidFill>
                <a:latin typeface="+mn-lt"/>
                <a:cs typeface="Calibri" panose="020F0502020204030204" pitchFamily="34" charset="0"/>
              </a:rPr>
              <a:t>deemed</a:t>
            </a:r>
            <a:r>
              <a:rPr lang="en-CA" altLang="en-US" sz="2400" dirty="0">
                <a:latin typeface="+mn-lt"/>
                <a:cs typeface="Calibri" panose="020F0502020204030204" pitchFamily="34" charset="0"/>
              </a:rPr>
              <a:t> to be renewed where a tenant has not given notice. </a:t>
            </a:r>
          </a:p>
          <a:p>
            <a:pPr>
              <a:spcBef>
                <a:spcPct val="0"/>
              </a:spcBef>
              <a:buClrTx/>
              <a:buSzTx/>
              <a:buFontTx/>
              <a:buNone/>
            </a:pPr>
            <a:endParaRPr lang="en-CA" altLang="en-US" sz="2400" dirty="0">
              <a:latin typeface="+mn-lt"/>
              <a:cs typeface="Calibri" panose="020F0502020204030204" pitchFamily="34" charset="0"/>
            </a:endParaRPr>
          </a:p>
          <a:p>
            <a:pPr>
              <a:spcBef>
                <a:spcPct val="0"/>
              </a:spcBef>
              <a:buClrTx/>
              <a:buSzTx/>
              <a:buFontTx/>
              <a:buNone/>
            </a:pPr>
            <a:r>
              <a:rPr lang="en-CA" altLang="en-US" sz="2400" dirty="0">
                <a:latin typeface="+mn-lt"/>
                <a:cs typeface="Calibri" panose="020F0502020204030204" pitchFamily="34" charset="0"/>
              </a:rPr>
              <a:t>A tenant </a:t>
            </a:r>
            <a:r>
              <a:rPr lang="en-CA" altLang="en-US" sz="2400" dirty="0">
                <a:solidFill>
                  <a:srgbClr val="FF0000"/>
                </a:solidFill>
                <a:latin typeface="+mn-lt"/>
                <a:cs typeface="Calibri" panose="020F0502020204030204" pitchFamily="34" charset="0"/>
              </a:rPr>
              <a:t>should not </a:t>
            </a:r>
            <a:r>
              <a:rPr lang="en-CA" altLang="en-US" sz="2400" dirty="0">
                <a:latin typeface="+mn-lt"/>
                <a:cs typeface="Calibri" panose="020F0502020204030204" pitchFamily="34" charset="0"/>
              </a:rPr>
              <a:t>sign a new lease.  </a:t>
            </a:r>
          </a:p>
          <a:p>
            <a:pPr>
              <a:spcBef>
                <a:spcPct val="0"/>
              </a:spcBef>
              <a:buClrTx/>
              <a:buSzTx/>
              <a:buFontTx/>
              <a:buNone/>
            </a:pPr>
            <a:r>
              <a:rPr lang="en-CA" altLang="en-US" sz="2400" dirty="0">
                <a:latin typeface="+mn-lt"/>
                <a:cs typeface="Calibri" panose="020F0502020204030204" pitchFamily="34" charset="0"/>
              </a:rPr>
              <a:t> </a:t>
            </a:r>
          </a:p>
          <a:p>
            <a:pPr>
              <a:spcBef>
                <a:spcPct val="0"/>
              </a:spcBef>
              <a:buClrTx/>
              <a:buSzTx/>
              <a:buFontTx/>
              <a:buNone/>
            </a:pPr>
            <a:r>
              <a:rPr lang="en-CA" altLang="en-US" sz="2400" dirty="0">
                <a:latin typeface="+mn-lt"/>
                <a:cs typeface="Calibri" panose="020F0502020204030204" pitchFamily="34" charset="0"/>
              </a:rPr>
              <a:t>The tenancy becomes a month to month tenancy where usually 60 days notice must be given by the tenant to terminate. </a:t>
            </a:r>
          </a:p>
          <a:p>
            <a:pPr>
              <a:spcBef>
                <a:spcPct val="0"/>
              </a:spcBef>
              <a:buClrTx/>
              <a:buSzTx/>
              <a:buFontTx/>
              <a:buNone/>
            </a:pPr>
            <a:endParaRPr lang="en-CA" altLang="en-US" sz="2400" dirty="0">
              <a:latin typeface="+mn-lt"/>
              <a:cs typeface="Calibri" panose="020F0502020204030204" pitchFamily="34" charset="0"/>
            </a:endParaRPr>
          </a:p>
          <a:p>
            <a:pPr>
              <a:spcBef>
                <a:spcPct val="0"/>
              </a:spcBef>
              <a:buClrTx/>
              <a:buSzTx/>
              <a:buFontTx/>
              <a:buNone/>
            </a:pPr>
            <a:endParaRPr lang="en-CA" altLang="en-US" sz="2400" dirty="0">
              <a:latin typeface="+mn-lt"/>
              <a:cs typeface="Calibri" panose="020F0502020204030204" pitchFamily="34" charset="0"/>
            </a:endParaRPr>
          </a:p>
        </p:txBody>
      </p:sp>
    </p:spTree>
    <p:extLst>
      <p:ext uri="{BB962C8B-B14F-4D97-AF65-F5344CB8AC3E}">
        <p14:creationId xmlns:p14="http://schemas.microsoft.com/office/powerpoint/2010/main" val="25336280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2C301-B785-4E30-5D84-3CD30B995927}"/>
              </a:ext>
            </a:extLst>
          </p:cNvPr>
          <p:cNvSpPr>
            <a:spLocks noGrp="1"/>
          </p:cNvSpPr>
          <p:nvPr>
            <p:ph type="title"/>
          </p:nvPr>
        </p:nvSpPr>
        <p:spPr>
          <a:xfrm>
            <a:off x="457200" y="-162272"/>
            <a:ext cx="8229600" cy="1143000"/>
          </a:xfrm>
        </p:spPr>
        <p:txBody>
          <a:bodyPr/>
          <a:lstStyle/>
          <a:p>
            <a:r>
              <a:rPr lang="en-CA" dirty="0"/>
              <a:t>Rent Increases 	</a:t>
            </a:r>
          </a:p>
        </p:txBody>
      </p:sp>
      <p:sp>
        <p:nvSpPr>
          <p:cNvPr id="3" name="Content Placeholder 2">
            <a:extLst>
              <a:ext uri="{FF2B5EF4-FFF2-40B4-BE49-F238E27FC236}">
                <a16:creationId xmlns:a16="http://schemas.microsoft.com/office/drawing/2014/main" id="{145456A9-C1E2-AA32-074E-AC898320E10E}"/>
              </a:ext>
            </a:extLst>
          </p:cNvPr>
          <p:cNvSpPr>
            <a:spLocks noGrp="1"/>
          </p:cNvSpPr>
          <p:nvPr>
            <p:ph idx="1"/>
          </p:nvPr>
        </p:nvSpPr>
        <p:spPr>
          <a:xfrm>
            <a:off x="457200" y="764704"/>
            <a:ext cx="8480684" cy="4680520"/>
          </a:xfrm>
        </p:spPr>
        <p:txBody>
          <a:bodyPr>
            <a:normAutofit fontScale="25000" lnSpcReduction="20000"/>
          </a:bodyPr>
          <a:lstStyle/>
          <a:p>
            <a:r>
              <a:rPr lang="en-CA" sz="5500" dirty="0"/>
              <a:t>Once per year (with proper 90 day notice)</a:t>
            </a:r>
          </a:p>
          <a:p>
            <a:endParaRPr lang="en-CA" sz="5500" b="1" dirty="0"/>
          </a:p>
          <a:p>
            <a:pPr marL="0" indent="0">
              <a:buNone/>
            </a:pPr>
            <a:r>
              <a:rPr lang="en-CA" sz="5500" b="1" dirty="0"/>
              <a:t>119 </a:t>
            </a:r>
            <a:r>
              <a:rPr lang="en-CA" sz="5500" dirty="0"/>
              <a:t>(1) A landlord who is lawfully entitled to increase the rent 	charged to a tenant for a rental unit may do so only if at least 12 months have elapsed,</a:t>
            </a:r>
          </a:p>
          <a:p>
            <a:pPr marL="0" indent="0">
              <a:buNone/>
            </a:pPr>
            <a:endParaRPr lang="en-CA" sz="5500" dirty="0"/>
          </a:p>
          <a:p>
            <a:pPr marL="0" indent="0">
              <a:buNone/>
            </a:pPr>
            <a:r>
              <a:rPr lang="en-CA" sz="5500" dirty="0"/>
              <a:t>	(a)  since the day of the last rent increase for that tenant in that rental unit, if there has been a 	previous increase; or</a:t>
            </a:r>
          </a:p>
          <a:p>
            <a:pPr marL="0" indent="0">
              <a:buNone/>
            </a:pPr>
            <a:r>
              <a:rPr lang="en-CA" sz="5500" dirty="0"/>
              <a:t>	(b)  since the day the rental unit was first rented to that tenant, if clause (a) does not apply.  2006, 	c. 17, s. 119 (1).</a:t>
            </a:r>
          </a:p>
          <a:p>
            <a:endParaRPr lang="en-CA" sz="5500" dirty="0"/>
          </a:p>
          <a:p>
            <a:r>
              <a:rPr lang="en-CA" sz="5500" dirty="0"/>
              <a:t>Your landlord must provide you with an N1 Notice 90 days prior to the increase taking effect:</a:t>
            </a:r>
          </a:p>
          <a:p>
            <a:endParaRPr lang="en-CA" sz="5500" dirty="0"/>
          </a:p>
          <a:p>
            <a:pPr marL="0" indent="0">
              <a:buNone/>
            </a:pPr>
            <a:r>
              <a:rPr lang="en-CA" sz="5500" b="1" dirty="0"/>
              <a:t>116 </a:t>
            </a:r>
            <a:r>
              <a:rPr lang="en-CA" sz="5500" dirty="0"/>
              <a:t>(1) A landlord shall not increase the rent charged to a tenant for a rental unit without first giving the tenant at least 90 days written notice of the landlord’s intention to do so.  2006, c. 17, s. 116 (1).</a:t>
            </a:r>
          </a:p>
          <a:p>
            <a:endParaRPr lang="en-CA" sz="5500" dirty="0"/>
          </a:p>
          <a:p>
            <a:r>
              <a:rPr lang="en-CA" sz="5500" dirty="0"/>
              <a:t>Guideline increase</a:t>
            </a:r>
          </a:p>
          <a:p>
            <a:pPr lvl="1"/>
            <a:r>
              <a:rPr lang="en-CA" sz="5500" dirty="0"/>
              <a:t>2.1% for 2026 </a:t>
            </a:r>
          </a:p>
          <a:p>
            <a:pPr lvl="1"/>
            <a:r>
              <a:rPr lang="en-CA" sz="5500" dirty="0"/>
              <a:t>Max of 2.5% set by legislation</a:t>
            </a:r>
          </a:p>
          <a:p>
            <a:pPr lvl="1"/>
            <a:endParaRPr lang="en-CA" sz="5500" dirty="0"/>
          </a:p>
          <a:p>
            <a:r>
              <a:rPr lang="en-CA" sz="5500" dirty="0"/>
              <a:t>Landlord must apply to the Board to increase rent above the guideline amount  </a:t>
            </a:r>
          </a:p>
          <a:p>
            <a:endParaRPr lang="en-CA" sz="5500" dirty="0"/>
          </a:p>
          <a:p>
            <a:r>
              <a:rPr lang="en-CA" sz="5500" dirty="0"/>
              <a:t>Rent control exemptions </a:t>
            </a:r>
          </a:p>
          <a:p>
            <a:pPr lvl="1"/>
            <a:r>
              <a:rPr lang="en-CA" sz="5500" dirty="0"/>
              <a:t>Post - November 15, 2018 exemption</a:t>
            </a:r>
          </a:p>
          <a:p>
            <a:pPr lvl="1"/>
            <a:r>
              <a:rPr lang="en-CA" sz="5500" dirty="0"/>
              <a:t>Vacancy decontrol</a:t>
            </a:r>
          </a:p>
          <a:p>
            <a:pPr lvl="1"/>
            <a:r>
              <a:rPr lang="en-CA" sz="5500" dirty="0"/>
              <a:t>Agreements</a:t>
            </a:r>
          </a:p>
          <a:p>
            <a:pPr marL="0" indent="0">
              <a:buNone/>
            </a:pPr>
            <a:endParaRPr lang="en-CA" dirty="0"/>
          </a:p>
        </p:txBody>
      </p:sp>
    </p:spTree>
    <p:extLst>
      <p:ext uri="{BB962C8B-B14F-4D97-AF65-F5344CB8AC3E}">
        <p14:creationId xmlns:p14="http://schemas.microsoft.com/office/powerpoint/2010/main" val="29273125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667" y="26939"/>
            <a:ext cx="8229600" cy="1143000"/>
          </a:xfrm>
        </p:spPr>
        <p:txBody>
          <a:bodyPr/>
          <a:lstStyle/>
          <a:p>
            <a:r>
              <a:rPr lang="en-CA" dirty="0"/>
              <a:t>Other rules relating to rent</a:t>
            </a:r>
          </a:p>
        </p:txBody>
      </p:sp>
      <p:sp>
        <p:nvSpPr>
          <p:cNvPr id="3" name="Content Placeholder 2"/>
          <p:cNvSpPr>
            <a:spLocks noGrp="1"/>
          </p:cNvSpPr>
          <p:nvPr>
            <p:ph idx="1"/>
          </p:nvPr>
        </p:nvSpPr>
        <p:spPr>
          <a:xfrm>
            <a:off x="323528" y="1290464"/>
            <a:ext cx="8568952" cy="4277071"/>
          </a:xfrm>
        </p:spPr>
        <p:txBody>
          <a:bodyPr>
            <a:normAutofit fontScale="55000" lnSpcReduction="20000"/>
          </a:bodyPr>
          <a:lstStyle/>
          <a:p>
            <a:r>
              <a:rPr lang="en-CA" dirty="0"/>
              <a:t>Landlord cannot require a tenant to provide post-dated cheques or agree to automatic debiting of their account </a:t>
            </a:r>
          </a:p>
          <a:p>
            <a:endParaRPr lang="en-CA" dirty="0"/>
          </a:p>
          <a:p>
            <a:pPr marL="0" indent="0">
              <a:buNone/>
            </a:pPr>
            <a:r>
              <a:rPr lang="en-CA" b="1" dirty="0"/>
              <a:t>108 </a:t>
            </a:r>
            <a:r>
              <a:rPr lang="en-CA" dirty="0"/>
              <a:t>Neither a landlord nor a tenancy agreement shall require a tenant or prospective tenant to,</a:t>
            </a:r>
          </a:p>
          <a:p>
            <a:pPr marL="0" indent="0">
              <a:buNone/>
            </a:pPr>
            <a:r>
              <a:rPr lang="en-CA" dirty="0"/>
              <a:t>(a)  provide post-dated cheques or other negotiable instruments for payment of rent; or</a:t>
            </a:r>
          </a:p>
          <a:p>
            <a:pPr marL="0" indent="0">
              <a:buNone/>
            </a:pPr>
            <a:r>
              <a:rPr lang="en-CA" dirty="0"/>
              <a:t>(b)  permit automatic debiting of the tenant’s or prospective tenant’s account at a financial institution, automatic charging of a credit card or any other form of automatic payment for the payment of rent. </a:t>
            </a:r>
          </a:p>
          <a:p>
            <a:endParaRPr lang="en-CA" dirty="0"/>
          </a:p>
          <a:p>
            <a:r>
              <a:rPr lang="en-CA" dirty="0"/>
              <a:t>Landlord must provide a tenant with rent receipts free of charge if requested</a:t>
            </a:r>
          </a:p>
          <a:p>
            <a:pPr marL="0" indent="0">
              <a:buNone/>
            </a:pPr>
            <a:endParaRPr lang="en-CA" b="1" dirty="0"/>
          </a:p>
          <a:p>
            <a:pPr marL="0" indent="0">
              <a:buNone/>
            </a:pPr>
            <a:r>
              <a:rPr lang="en-CA" b="1" dirty="0"/>
              <a:t>109 </a:t>
            </a:r>
            <a:r>
              <a:rPr lang="en-CA" dirty="0"/>
              <a:t>(1) A landlord shall provide free of charge to a tenant or former tenant, on request, a receipt for the payment of any rent, rent deposit, arrears of rent or any other amount paid to the landlord.  2006, c. 17, s. 109 (1).</a:t>
            </a:r>
          </a:p>
          <a:p>
            <a:endParaRPr lang="en-CA" dirty="0"/>
          </a:p>
        </p:txBody>
      </p:sp>
    </p:spTree>
    <p:extLst>
      <p:ext uri="{BB962C8B-B14F-4D97-AF65-F5344CB8AC3E}">
        <p14:creationId xmlns:p14="http://schemas.microsoft.com/office/powerpoint/2010/main" val="1401239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B1DCB-5C88-E409-F033-532F9A8B7FFB}"/>
              </a:ext>
            </a:extLst>
          </p:cNvPr>
          <p:cNvSpPr>
            <a:spLocks noGrp="1"/>
          </p:cNvSpPr>
          <p:nvPr>
            <p:ph type="title"/>
          </p:nvPr>
        </p:nvSpPr>
        <p:spPr/>
        <p:txBody>
          <a:bodyPr>
            <a:normAutofit fontScale="90000"/>
          </a:bodyPr>
          <a:lstStyle/>
          <a:p>
            <a:r>
              <a:rPr lang="en-GB" dirty="0"/>
              <a:t>What can a tenant do if there are maintenance issues? </a:t>
            </a:r>
            <a:endParaRPr lang="en-CA" dirty="0"/>
          </a:p>
        </p:txBody>
      </p:sp>
      <p:sp>
        <p:nvSpPr>
          <p:cNvPr id="3" name="Content Placeholder 2">
            <a:extLst>
              <a:ext uri="{FF2B5EF4-FFF2-40B4-BE49-F238E27FC236}">
                <a16:creationId xmlns:a16="http://schemas.microsoft.com/office/drawing/2014/main" id="{400B4D25-6F0D-2304-D82E-D9ECACE94A05}"/>
              </a:ext>
            </a:extLst>
          </p:cNvPr>
          <p:cNvSpPr>
            <a:spLocks noGrp="1"/>
          </p:cNvSpPr>
          <p:nvPr>
            <p:ph idx="1"/>
          </p:nvPr>
        </p:nvSpPr>
        <p:spPr/>
        <p:txBody>
          <a:bodyPr>
            <a:normAutofit fontScale="92500" lnSpcReduction="10000"/>
          </a:bodyPr>
          <a:lstStyle/>
          <a:p>
            <a:pPr fontAlgn="base"/>
            <a:r>
              <a:rPr lang="en-US" dirty="0"/>
              <a:t>​</a:t>
            </a:r>
            <a:r>
              <a:rPr lang="en-GB" dirty="0"/>
              <a:t>Important to gather evidence of maintenance issues (i.e. pictures, emails, work orders, texts)</a:t>
            </a:r>
          </a:p>
          <a:p>
            <a:pPr fontAlgn="base"/>
            <a:r>
              <a:rPr lang="en-GB" dirty="0"/>
              <a:t>Send the new landlord a maintenance request (written) along with any previous requests made to the former landlord about the same issue(s)</a:t>
            </a:r>
          </a:p>
          <a:p>
            <a:pPr fontAlgn="base"/>
            <a:r>
              <a:rPr lang="en-GB" dirty="0"/>
              <a:t>Local property standards/by law department</a:t>
            </a:r>
          </a:p>
          <a:p>
            <a:pPr fontAlgn="base"/>
            <a:r>
              <a:rPr lang="en-GB" dirty="0"/>
              <a:t>File T6 application if the landlord does not respond, or if the response does not resolve the issue(s)</a:t>
            </a:r>
            <a:endParaRPr lang="en-US" dirty="0"/>
          </a:p>
          <a:p>
            <a:endParaRPr lang="en-CA" dirty="0"/>
          </a:p>
        </p:txBody>
      </p:sp>
    </p:spTree>
    <p:extLst>
      <p:ext uri="{BB962C8B-B14F-4D97-AF65-F5344CB8AC3E}">
        <p14:creationId xmlns:p14="http://schemas.microsoft.com/office/powerpoint/2010/main" val="733991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4112"/>
            <a:ext cx="8229600" cy="1143000"/>
          </a:xfrm>
        </p:spPr>
        <p:txBody>
          <a:bodyPr>
            <a:normAutofit fontScale="90000"/>
          </a:bodyPr>
          <a:lstStyle/>
          <a:p>
            <a:br>
              <a:rPr lang="en-CA" dirty="0"/>
            </a:br>
            <a:r>
              <a:rPr lang="en-CA" dirty="0"/>
              <a:t>Maintaining common areas </a:t>
            </a:r>
            <a:br>
              <a:rPr lang="en-CA" dirty="0"/>
            </a:br>
            <a:endParaRPr lang="en-CA" dirty="0"/>
          </a:p>
        </p:txBody>
      </p:sp>
      <p:sp>
        <p:nvSpPr>
          <p:cNvPr id="3" name="Content Placeholder 2"/>
          <p:cNvSpPr>
            <a:spLocks noGrp="1"/>
          </p:cNvSpPr>
          <p:nvPr>
            <p:ph idx="1"/>
          </p:nvPr>
        </p:nvSpPr>
        <p:spPr>
          <a:xfrm>
            <a:off x="457200" y="1290464"/>
            <a:ext cx="8229600" cy="4277071"/>
          </a:xfrm>
        </p:spPr>
        <p:txBody>
          <a:bodyPr>
            <a:normAutofit/>
          </a:bodyPr>
          <a:lstStyle/>
          <a:p>
            <a:r>
              <a:rPr lang="en-CA" dirty="0"/>
              <a:t>If you reside in a condominium, the Condominium Corporation is responsible for maintaining common areas</a:t>
            </a:r>
          </a:p>
          <a:p>
            <a:r>
              <a:rPr lang="en-CA" dirty="0"/>
              <a:t>If you have a concern with respect to common areas, make a maintenance request with your landlord</a:t>
            </a:r>
          </a:p>
          <a:p>
            <a:r>
              <a:rPr lang="en-CA" dirty="0"/>
              <a:t>For immediate concerns, consider making the Administrator aware</a:t>
            </a:r>
          </a:p>
        </p:txBody>
      </p:sp>
    </p:spTree>
    <p:extLst>
      <p:ext uri="{BB962C8B-B14F-4D97-AF65-F5344CB8AC3E}">
        <p14:creationId xmlns:p14="http://schemas.microsoft.com/office/powerpoint/2010/main" val="31371637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8BFB3FC5-9EF4-B13C-304C-E2A5A8789B52}"/>
              </a:ext>
            </a:extLst>
          </p:cNvPr>
          <p:cNvSpPr>
            <a:spLocks noGrp="1" noChangeArrowheads="1"/>
          </p:cNvSpPr>
          <p:nvPr>
            <p:ph type="title"/>
          </p:nvPr>
        </p:nvSpPr>
        <p:spPr>
          <a:xfrm>
            <a:off x="498376" y="-6011"/>
            <a:ext cx="8147248" cy="1371600"/>
          </a:xfrm>
        </p:spPr>
        <p:txBody>
          <a:bodyPr/>
          <a:lstStyle/>
          <a:p>
            <a:pPr eaLnBrk="1" hangingPunct="1"/>
            <a:r>
              <a:rPr lang="en-US" altLang="en-US" sz="3375" dirty="0"/>
              <a:t>Rights of Entry by Landlord</a:t>
            </a:r>
          </a:p>
        </p:txBody>
      </p:sp>
      <p:sp>
        <p:nvSpPr>
          <p:cNvPr id="18435" name="Rectangle 3">
            <a:extLst>
              <a:ext uri="{FF2B5EF4-FFF2-40B4-BE49-F238E27FC236}">
                <a16:creationId xmlns:a16="http://schemas.microsoft.com/office/drawing/2014/main" id="{C77531D7-4EF3-E309-2D48-0893ED02737C}"/>
              </a:ext>
            </a:extLst>
          </p:cNvPr>
          <p:cNvSpPr>
            <a:spLocks noGrp="1" noChangeArrowheads="1"/>
          </p:cNvSpPr>
          <p:nvPr>
            <p:ph type="body" sz="half" idx="2"/>
          </p:nvPr>
        </p:nvSpPr>
        <p:spPr>
          <a:xfrm>
            <a:off x="1119592" y="980728"/>
            <a:ext cx="6904816" cy="3922986"/>
          </a:xfrm>
        </p:spPr>
        <p:txBody>
          <a:bodyPr>
            <a:noAutofit/>
          </a:bodyPr>
          <a:lstStyle/>
          <a:p>
            <a:pPr marL="0" indent="0" eaLnBrk="1" hangingPunct="1">
              <a:lnSpc>
                <a:spcPct val="80000"/>
              </a:lnSpc>
              <a:buNone/>
            </a:pPr>
            <a:r>
              <a:rPr lang="en-US" altLang="en-US" sz="1800" dirty="0"/>
              <a:t>Entry with Notice:</a:t>
            </a:r>
          </a:p>
          <a:p>
            <a:pPr eaLnBrk="1" hangingPunct="1">
              <a:lnSpc>
                <a:spcPct val="80000"/>
              </a:lnSpc>
            </a:pPr>
            <a:r>
              <a:rPr lang="en-US" altLang="en-US" sz="1800" dirty="0"/>
              <a:t>24 hours written notice, with reason for entry</a:t>
            </a:r>
          </a:p>
          <a:p>
            <a:pPr eaLnBrk="1" hangingPunct="1">
              <a:lnSpc>
                <a:spcPct val="80000"/>
              </a:lnSpc>
            </a:pPr>
            <a:r>
              <a:rPr lang="en-US" altLang="en-US" sz="1800" dirty="0"/>
              <a:t>Allowable reasons:</a:t>
            </a:r>
          </a:p>
          <a:p>
            <a:pPr lvl="1">
              <a:lnSpc>
                <a:spcPct val="80000"/>
              </a:lnSpc>
            </a:pPr>
            <a:r>
              <a:rPr lang="en-US" altLang="en-US" sz="1800" dirty="0"/>
              <a:t>effect a repair</a:t>
            </a:r>
          </a:p>
          <a:p>
            <a:pPr lvl="1">
              <a:lnSpc>
                <a:spcPct val="80000"/>
              </a:lnSpc>
            </a:pPr>
            <a:r>
              <a:rPr lang="en-US" altLang="en-US" sz="1800" dirty="0"/>
              <a:t>show a prospective purchaser, mortgagee, insurer</a:t>
            </a:r>
          </a:p>
          <a:p>
            <a:pPr lvl="1">
              <a:lnSpc>
                <a:spcPct val="80000"/>
              </a:lnSpc>
            </a:pPr>
            <a:r>
              <a:rPr lang="en-US" altLang="en-US" sz="1800" dirty="0"/>
              <a:t>To satisfy a requirement imposed under Condominium Act</a:t>
            </a:r>
          </a:p>
          <a:p>
            <a:pPr lvl="1">
              <a:lnSpc>
                <a:spcPct val="80000"/>
              </a:lnSpc>
            </a:pPr>
            <a:r>
              <a:rPr lang="en-US" altLang="en-US" sz="1800" dirty="0"/>
              <a:t>Inspect if  </a:t>
            </a:r>
            <a:r>
              <a:rPr lang="en-CA" altLang="en-US" sz="1800" dirty="0"/>
              <a:t>determining whether or not the rental unit is in a good state of repair and fit for habitation and complies with health, safety, housing and maintenance standards, and it is reasonable to carry out inspection </a:t>
            </a:r>
            <a:endParaRPr lang="en-US" altLang="en-US" sz="1800" b="1" dirty="0">
              <a:solidFill>
                <a:schemeClr val="accent2"/>
              </a:solidFill>
            </a:endParaRPr>
          </a:p>
          <a:p>
            <a:pPr eaLnBrk="1" hangingPunct="1">
              <a:lnSpc>
                <a:spcPct val="80000"/>
              </a:lnSpc>
              <a:buFont typeface="Wingdings" panose="05000000000000000000" pitchFamily="2" charset="2"/>
              <a:buNone/>
            </a:pPr>
            <a:endParaRPr lang="en-US" altLang="en-US" sz="1800" dirty="0"/>
          </a:p>
          <a:p>
            <a:pPr eaLnBrk="1" hangingPunct="1">
              <a:lnSpc>
                <a:spcPct val="80000"/>
              </a:lnSpc>
            </a:pPr>
            <a:r>
              <a:rPr lang="en-US" altLang="en-US" sz="1800" dirty="0"/>
              <a:t>Entry without notice:</a:t>
            </a:r>
          </a:p>
          <a:p>
            <a:pPr lvl="1">
              <a:lnSpc>
                <a:spcPct val="80000"/>
              </a:lnSpc>
            </a:pPr>
            <a:r>
              <a:rPr lang="en-US" altLang="en-US" sz="1800" dirty="0"/>
              <a:t>Emergency</a:t>
            </a:r>
          </a:p>
          <a:p>
            <a:pPr lvl="1">
              <a:lnSpc>
                <a:spcPct val="80000"/>
              </a:lnSpc>
            </a:pPr>
            <a:r>
              <a:rPr lang="en-CA" altLang="en-US" sz="1800" dirty="0"/>
              <a:t>tenant consent </a:t>
            </a:r>
          </a:p>
          <a:p>
            <a:pPr lvl="1">
              <a:lnSpc>
                <a:spcPct val="80000"/>
              </a:lnSpc>
            </a:pPr>
            <a:r>
              <a:rPr lang="en-CA" altLang="en-US" sz="1800" dirty="0"/>
              <a:t>to clean, where provided for in tenancy agreement</a:t>
            </a:r>
            <a:endParaRPr lang="en-US" altLang="en-US" sz="1800" dirty="0"/>
          </a:p>
          <a:p>
            <a:pPr lvl="1">
              <a:lnSpc>
                <a:spcPct val="80000"/>
              </a:lnSpc>
            </a:pPr>
            <a:r>
              <a:rPr lang="en-US" altLang="en-US" sz="1800" dirty="0"/>
              <a:t>to show prospective tenants where a notice of termination or agreement to terminate exists</a:t>
            </a:r>
          </a:p>
          <a:p>
            <a:pPr eaLnBrk="1" hangingPunct="1">
              <a:lnSpc>
                <a:spcPct val="80000"/>
              </a:lnSpc>
              <a:buFont typeface="Wingdings" panose="05000000000000000000" pitchFamily="2" charset="2"/>
              <a:buNone/>
            </a:pPr>
            <a:r>
              <a:rPr lang="en-US" altLang="en-US" sz="2000" dirty="0"/>
              <a:t>See RTA s. 26, 27</a:t>
            </a:r>
          </a:p>
        </p:txBody>
      </p:sp>
    </p:spTree>
    <p:extLst>
      <p:ext uri="{BB962C8B-B14F-4D97-AF65-F5344CB8AC3E}">
        <p14:creationId xmlns:p14="http://schemas.microsoft.com/office/powerpoint/2010/main" val="243956847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ABC01CEF-2637-CD4F-FF8E-04031F6C5213}"/>
              </a:ext>
            </a:extLst>
          </p:cNvPr>
          <p:cNvSpPr>
            <a:spLocks noGrp="1" noChangeArrowheads="1"/>
          </p:cNvSpPr>
          <p:nvPr>
            <p:ph type="title"/>
          </p:nvPr>
        </p:nvSpPr>
        <p:spPr>
          <a:xfrm>
            <a:off x="1220472" y="625168"/>
            <a:ext cx="8229600" cy="1028700"/>
          </a:xfrm>
        </p:spPr>
        <p:txBody>
          <a:bodyPr/>
          <a:lstStyle/>
          <a:p>
            <a:pPr eaLnBrk="1" hangingPunct="1"/>
            <a:r>
              <a:rPr lang="en-US" altLang="en-US" sz="3375" dirty="0"/>
              <a:t>Overview of Tenant Responsibilities</a:t>
            </a:r>
          </a:p>
        </p:txBody>
      </p:sp>
      <p:sp>
        <p:nvSpPr>
          <p:cNvPr id="15363" name="Rectangle 3">
            <a:extLst>
              <a:ext uri="{FF2B5EF4-FFF2-40B4-BE49-F238E27FC236}">
                <a16:creationId xmlns:a16="http://schemas.microsoft.com/office/drawing/2014/main" id="{D912A6A4-4788-13DC-59BD-FA58E3ED704C}"/>
              </a:ext>
            </a:extLst>
          </p:cNvPr>
          <p:cNvSpPr>
            <a:spLocks noGrp="1" noChangeArrowheads="1"/>
          </p:cNvSpPr>
          <p:nvPr>
            <p:ph type="body" sz="half" idx="3"/>
          </p:nvPr>
        </p:nvSpPr>
        <p:spPr>
          <a:xfrm>
            <a:off x="1250768" y="1649388"/>
            <a:ext cx="6777616" cy="3795835"/>
          </a:xfrm>
        </p:spPr>
        <p:txBody>
          <a:bodyPr>
            <a:normAutofit/>
          </a:bodyPr>
          <a:lstStyle/>
          <a:p>
            <a:pPr eaLnBrk="1" hangingPunct="1"/>
            <a:r>
              <a:rPr lang="en-US" altLang="en-US" dirty="0"/>
              <a:t>Pay rent in full and on time</a:t>
            </a:r>
          </a:p>
          <a:p>
            <a:pPr eaLnBrk="1" hangingPunct="1"/>
            <a:r>
              <a:rPr lang="en-US" altLang="en-US" dirty="0"/>
              <a:t>Maintain ordinary cleanliness of unit </a:t>
            </a:r>
          </a:p>
          <a:p>
            <a:pPr eaLnBrk="1" hangingPunct="1"/>
            <a:r>
              <a:rPr lang="en-US" altLang="en-US" dirty="0"/>
              <a:t>Do not interfere with others</a:t>
            </a:r>
          </a:p>
          <a:p>
            <a:pPr eaLnBrk="1" hangingPunct="1"/>
            <a:r>
              <a:rPr lang="en-US" altLang="en-US" dirty="0"/>
              <a:t>No undue damage   </a:t>
            </a:r>
          </a:p>
          <a:p>
            <a:pPr eaLnBrk="1" hangingPunct="1"/>
            <a:r>
              <a:rPr lang="en-CA" altLang="en-US" dirty="0"/>
              <a:t>Give lawful notice of termination</a:t>
            </a:r>
            <a:endParaRPr lang="en-US" altLang="en-US" dirty="0"/>
          </a:p>
          <a:p>
            <a:pPr eaLnBrk="1" hangingPunct="1"/>
            <a:endParaRPr lang="en-US" altLang="en-US" sz="2100" dirty="0"/>
          </a:p>
        </p:txBody>
      </p:sp>
    </p:spTree>
    <p:extLst>
      <p:ext uri="{BB962C8B-B14F-4D97-AF65-F5344CB8AC3E}">
        <p14:creationId xmlns:p14="http://schemas.microsoft.com/office/powerpoint/2010/main" val="316179500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B92A5DA9-F704-59C2-1677-75EFF3F1825B}"/>
              </a:ext>
            </a:extLst>
          </p:cNvPr>
          <p:cNvSpPr>
            <a:spLocks noGrp="1" noChangeArrowheads="1"/>
          </p:cNvSpPr>
          <p:nvPr>
            <p:ph type="title" idx="4294967295"/>
          </p:nvPr>
        </p:nvSpPr>
        <p:spPr>
          <a:xfrm>
            <a:off x="1043608" y="507281"/>
            <a:ext cx="6264696" cy="977503"/>
          </a:xfrm>
        </p:spPr>
        <p:txBody>
          <a:bodyPr vert="horz" lIns="68580" tIns="34290" rIns="68580" bIns="34290" rtlCol="0" anchor="ctr">
            <a:normAutofit/>
          </a:bodyPr>
          <a:lstStyle/>
          <a:p>
            <a:pPr>
              <a:lnSpc>
                <a:spcPct val="90000"/>
              </a:lnSpc>
            </a:pPr>
            <a:r>
              <a:rPr lang="en-US" altLang="en-US" sz="3075" dirty="0"/>
              <a:t>Overview of Landlord Responsibilities</a:t>
            </a:r>
          </a:p>
        </p:txBody>
      </p:sp>
      <p:sp>
        <p:nvSpPr>
          <p:cNvPr id="16387" name="Content Placeholder 2">
            <a:extLst>
              <a:ext uri="{FF2B5EF4-FFF2-40B4-BE49-F238E27FC236}">
                <a16:creationId xmlns:a16="http://schemas.microsoft.com/office/drawing/2014/main" id="{5B610A2C-EE5B-3C53-F993-BE32D9A8C213}"/>
              </a:ext>
            </a:extLst>
          </p:cNvPr>
          <p:cNvSpPr>
            <a:spLocks noGrp="1" noChangeArrowheads="1"/>
          </p:cNvSpPr>
          <p:nvPr>
            <p:ph sz="half" idx="4294967295"/>
          </p:nvPr>
        </p:nvSpPr>
        <p:spPr>
          <a:xfrm>
            <a:off x="1043608" y="1556792"/>
            <a:ext cx="7632849" cy="3816424"/>
          </a:xfrm>
        </p:spPr>
        <p:txBody>
          <a:bodyPr vert="horz" lIns="68580" tIns="34290" rIns="68580" bIns="34290" rtlCol="0" anchor="t">
            <a:normAutofit fontScale="92500" lnSpcReduction="10000"/>
          </a:bodyPr>
          <a:lstStyle/>
          <a:p>
            <a:pPr>
              <a:lnSpc>
                <a:spcPct val="90000"/>
              </a:lnSpc>
            </a:pPr>
            <a:r>
              <a:rPr lang="en-US" altLang="en-US" sz="2800" dirty="0"/>
              <a:t>Maintain the complex and units in a good state of repair and “fit for habitation” </a:t>
            </a:r>
          </a:p>
          <a:p>
            <a:pPr>
              <a:lnSpc>
                <a:spcPct val="90000"/>
              </a:lnSpc>
            </a:pPr>
            <a:r>
              <a:rPr lang="en-US" altLang="en-US" sz="2800" dirty="0"/>
              <a:t>No interference with services </a:t>
            </a:r>
          </a:p>
          <a:p>
            <a:pPr>
              <a:lnSpc>
                <a:spcPct val="90000"/>
              </a:lnSpc>
            </a:pPr>
            <a:r>
              <a:rPr lang="en-US" altLang="en-US" sz="2800" dirty="0"/>
              <a:t>No interference with tenants’ use and enjoyment of the property, no harassment, interference, reprisal or coercion </a:t>
            </a:r>
          </a:p>
          <a:p>
            <a:pPr>
              <a:lnSpc>
                <a:spcPct val="90000"/>
              </a:lnSpc>
            </a:pPr>
            <a:r>
              <a:rPr lang="en-US" altLang="en-US" sz="2800" dirty="0"/>
              <a:t>Respect tenants’ right to privacy</a:t>
            </a:r>
          </a:p>
          <a:p>
            <a:pPr>
              <a:lnSpc>
                <a:spcPct val="90000"/>
              </a:lnSpc>
            </a:pPr>
            <a:r>
              <a:rPr lang="en-US" altLang="en-US" sz="2800" i="1" dirty="0"/>
              <a:t>Human Rights Code</a:t>
            </a:r>
            <a:r>
              <a:rPr lang="en-US" altLang="en-US" sz="2800" dirty="0"/>
              <a:t> applies to the </a:t>
            </a:r>
            <a:r>
              <a:rPr lang="en-US" altLang="en-US" sz="2800" i="1" dirty="0"/>
              <a:t>Residential Tenancies Act</a:t>
            </a:r>
          </a:p>
          <a:p>
            <a:pPr>
              <a:lnSpc>
                <a:spcPct val="90000"/>
              </a:lnSpc>
            </a:pPr>
            <a:r>
              <a:rPr lang="en-US" altLang="en-US" sz="2800" dirty="0"/>
              <a:t>No changing the locks</a:t>
            </a:r>
          </a:p>
          <a:p>
            <a:pPr>
              <a:lnSpc>
                <a:spcPct val="90000"/>
              </a:lnSpc>
            </a:pPr>
            <a:endParaRPr lang="en-US" altLang="en-US" sz="2200" i="1" dirty="0"/>
          </a:p>
          <a:p>
            <a:pPr>
              <a:lnSpc>
                <a:spcPct val="90000"/>
              </a:lnSpc>
            </a:pPr>
            <a:endParaRPr lang="en-US" altLang="en-US" sz="1275" dirty="0"/>
          </a:p>
        </p:txBody>
      </p:sp>
    </p:spTree>
    <p:extLst>
      <p:ext uri="{BB962C8B-B14F-4D97-AF65-F5344CB8AC3E}">
        <p14:creationId xmlns:p14="http://schemas.microsoft.com/office/powerpoint/2010/main" val="22614755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04800" y="-171400"/>
            <a:ext cx="8534400" cy="1440160"/>
          </a:xfrm>
        </p:spPr>
        <p:txBody>
          <a:bodyPr vert="horz" anchor="b">
            <a:noAutofit/>
          </a:bodyPr>
          <a:lstStyle/>
          <a:p>
            <a:r>
              <a:rPr lang="en-CA" dirty="0"/>
              <a:t>Community Legal Aid Clinics:</a:t>
            </a:r>
            <a:endParaRPr lang="en-CA" dirty="0">
              <a:effectLst>
                <a:outerShdw blurRad="38100" dist="38100" dir="2700000" algn="tl">
                  <a:srgbClr val="000000">
                    <a:alpha val="43137"/>
                  </a:srgbClr>
                </a:outerShdw>
              </a:effectLst>
            </a:endParaRPr>
          </a:p>
        </p:txBody>
      </p:sp>
      <p:sp>
        <p:nvSpPr>
          <p:cNvPr id="8" name="Content Placeholder 7"/>
          <p:cNvSpPr>
            <a:spLocks noGrp="1"/>
          </p:cNvSpPr>
          <p:nvPr>
            <p:ph sz="quarter" idx="1"/>
          </p:nvPr>
        </p:nvSpPr>
        <p:spPr>
          <a:xfrm>
            <a:off x="457200" y="1700808"/>
            <a:ext cx="8229600" cy="4176464"/>
          </a:xfrm>
        </p:spPr>
        <p:txBody>
          <a:bodyPr>
            <a:normAutofit fontScale="92500" lnSpcReduction="10000"/>
          </a:bodyPr>
          <a:lstStyle/>
          <a:p>
            <a:pPr marL="0" indent="0">
              <a:buNone/>
            </a:pPr>
            <a:r>
              <a:rPr lang="en-CA" sz="3200" dirty="0"/>
              <a:t>Key objectives:</a:t>
            </a:r>
          </a:p>
          <a:p>
            <a:pPr marL="801688" lvl="1" indent="-527050">
              <a:buFont typeface="Wingdings" panose="05000000000000000000" pitchFamily="2" charset="2"/>
              <a:buChar char="ü"/>
            </a:pPr>
            <a:r>
              <a:rPr lang="en-CA" sz="3200" dirty="0"/>
              <a:t>Legal advice and representation</a:t>
            </a:r>
          </a:p>
          <a:p>
            <a:pPr marL="801688" lvl="1" indent="-527050">
              <a:buFont typeface="Wingdings" panose="05000000000000000000" pitchFamily="2" charset="2"/>
              <a:buChar char="ü"/>
            </a:pPr>
            <a:r>
              <a:rPr lang="en-CA" sz="3200" dirty="0"/>
              <a:t>Public Legal Education</a:t>
            </a:r>
          </a:p>
          <a:p>
            <a:pPr marL="801688" lvl="1" indent="-527050">
              <a:buFont typeface="Wingdings" panose="05000000000000000000" pitchFamily="2" charset="2"/>
              <a:buChar char="ü"/>
            </a:pPr>
            <a:r>
              <a:rPr lang="en-CA" sz="3200" dirty="0"/>
              <a:t>Law Reform</a:t>
            </a:r>
          </a:p>
          <a:p>
            <a:pPr marL="274320" lvl="1" indent="0">
              <a:buNone/>
            </a:pPr>
            <a:endParaRPr lang="en-CA" dirty="0">
              <a:solidFill>
                <a:srgbClr val="FF0000"/>
              </a:solidFill>
            </a:endParaRPr>
          </a:p>
          <a:p>
            <a:pPr marL="463550" indent="-463550">
              <a:buFont typeface="Wingdings" panose="05000000000000000000" pitchFamily="2" charset="2"/>
              <a:buChar char="v"/>
            </a:pPr>
            <a:r>
              <a:rPr lang="en-CA" dirty="0"/>
              <a:t>Eligibility of services is based on income, </a:t>
            </a:r>
            <a:r>
              <a:rPr lang="en-CA" u="sng" dirty="0"/>
              <a:t>but </a:t>
            </a:r>
            <a:r>
              <a:rPr lang="en-CA" dirty="0"/>
              <a:t>we will give referrals to better suit your needs!</a:t>
            </a:r>
          </a:p>
          <a:p>
            <a:pPr marL="0" indent="0" algn="ctr">
              <a:spcBef>
                <a:spcPts val="2400"/>
              </a:spcBef>
              <a:buNone/>
            </a:pPr>
            <a:r>
              <a:rPr lang="en-CA" dirty="0">
                <a:solidFill>
                  <a:srgbClr val="008000"/>
                </a:solidFill>
              </a:rPr>
              <a:t>General Legal Advice available to all local residents</a:t>
            </a:r>
          </a:p>
          <a:p>
            <a:endParaRPr lang="en-CA" dirty="0"/>
          </a:p>
        </p:txBody>
      </p:sp>
    </p:spTree>
    <p:extLst>
      <p:ext uri="{BB962C8B-B14F-4D97-AF65-F5344CB8AC3E}">
        <p14:creationId xmlns:p14="http://schemas.microsoft.com/office/powerpoint/2010/main" val="22257755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Resources and when to use them</a:t>
            </a:r>
          </a:p>
        </p:txBody>
      </p:sp>
      <p:sp>
        <p:nvSpPr>
          <p:cNvPr id="3" name="Content Placeholder 2"/>
          <p:cNvSpPr>
            <a:spLocks noGrp="1"/>
          </p:cNvSpPr>
          <p:nvPr>
            <p:ph idx="1"/>
          </p:nvPr>
        </p:nvSpPr>
        <p:spPr>
          <a:xfrm>
            <a:off x="457200" y="1417639"/>
            <a:ext cx="8229600" cy="4459634"/>
          </a:xfrm>
        </p:spPr>
        <p:txBody>
          <a:bodyPr>
            <a:normAutofit fontScale="85000" lnSpcReduction="20000"/>
          </a:bodyPr>
          <a:lstStyle/>
          <a:p>
            <a:pPr fontAlgn="base"/>
            <a:r>
              <a:rPr lang="en-GB" u="sng" dirty="0">
                <a:hlinkClick r:id="rId3"/>
              </a:rPr>
              <a:t>Rental Housing Enforcement Unit</a:t>
            </a:r>
            <a:r>
              <a:rPr lang="en-GB" dirty="0"/>
              <a:t>  ​</a:t>
            </a:r>
          </a:p>
          <a:p>
            <a:pPr lvl="1" fontAlgn="base"/>
            <a:r>
              <a:rPr lang="en-GB" dirty="0"/>
              <a:t>Offences by landlord, such as illegal lockout, harassment, withholding vital services  ​</a:t>
            </a:r>
          </a:p>
          <a:p>
            <a:pPr fontAlgn="base"/>
            <a:r>
              <a:rPr lang="en-GB" u="sng" dirty="0">
                <a:hlinkClick r:id="rId4"/>
              </a:rPr>
              <a:t>Community Legal Clinics</a:t>
            </a:r>
            <a:r>
              <a:rPr lang="en-GB" dirty="0"/>
              <a:t>  ​</a:t>
            </a:r>
          </a:p>
          <a:p>
            <a:pPr lvl="1" fontAlgn="base"/>
            <a:r>
              <a:rPr lang="en-GB" dirty="0"/>
              <a:t>Provides legal advice and representation on housing matters</a:t>
            </a:r>
          </a:p>
          <a:p>
            <a:pPr lvl="1" fontAlgn="base"/>
            <a:r>
              <a:rPr lang="en-GB" dirty="0"/>
              <a:t>Search based on postal code​</a:t>
            </a:r>
          </a:p>
          <a:p>
            <a:pPr fontAlgn="base"/>
            <a:r>
              <a:rPr lang="en-GB" u="sng" dirty="0">
                <a:hlinkClick r:id="rId5"/>
              </a:rPr>
              <a:t>Tenant Duty Counsel</a:t>
            </a:r>
            <a:r>
              <a:rPr lang="en-GB" dirty="0"/>
              <a:t> ​</a:t>
            </a:r>
          </a:p>
          <a:p>
            <a:pPr lvl="1" fontAlgn="base"/>
            <a:r>
              <a:rPr lang="en-GB" dirty="0"/>
              <a:t>Free legal advice if tenants on or just before your hearing from the Landlord Tenant Board​</a:t>
            </a:r>
          </a:p>
          <a:p>
            <a:pPr fontAlgn="base"/>
            <a:r>
              <a:rPr lang="en-GB" u="sng" dirty="0">
                <a:hlinkClick r:id="rId6"/>
              </a:rPr>
              <a:t>Pro Bono Ontario</a:t>
            </a:r>
            <a:r>
              <a:rPr lang="en-GB" dirty="0"/>
              <a:t>​</a:t>
            </a:r>
          </a:p>
          <a:p>
            <a:pPr lvl="1" fontAlgn="base"/>
            <a:r>
              <a:rPr lang="en-GB" dirty="0"/>
              <a:t>Up to 30 minutes of free legal information and advice</a:t>
            </a:r>
          </a:p>
          <a:p>
            <a:endParaRPr lang="en-CA" dirty="0"/>
          </a:p>
        </p:txBody>
      </p:sp>
    </p:spTree>
    <p:extLst>
      <p:ext uri="{BB962C8B-B14F-4D97-AF65-F5344CB8AC3E}">
        <p14:creationId xmlns:p14="http://schemas.microsoft.com/office/powerpoint/2010/main" val="2721589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Resources and when to use them</a:t>
            </a:r>
          </a:p>
        </p:txBody>
      </p:sp>
      <p:sp>
        <p:nvSpPr>
          <p:cNvPr id="3" name="Content Placeholder 2"/>
          <p:cNvSpPr>
            <a:spLocks noGrp="1"/>
          </p:cNvSpPr>
          <p:nvPr>
            <p:ph idx="1"/>
          </p:nvPr>
        </p:nvSpPr>
        <p:spPr/>
        <p:txBody>
          <a:bodyPr>
            <a:normAutofit fontScale="85000" lnSpcReduction="20000"/>
          </a:bodyPr>
          <a:lstStyle/>
          <a:p>
            <a:pPr fontAlgn="base"/>
            <a:r>
              <a:rPr lang="en-GB" dirty="0"/>
              <a:t>Law Society Referral Service: </a:t>
            </a:r>
            <a:r>
              <a:rPr lang="en-GB" u="sng" dirty="0">
                <a:hlinkClick r:id="rId3"/>
              </a:rPr>
              <a:t>findlegalhelp.ca</a:t>
            </a:r>
            <a:r>
              <a:rPr lang="en-GB" dirty="0"/>
              <a:t> ​</a:t>
            </a:r>
          </a:p>
          <a:p>
            <a:pPr lvl="1" fontAlgn="base"/>
            <a:r>
              <a:rPr lang="en-GB" dirty="0"/>
              <a:t>Up to 30 minutes of free legal information and advice​</a:t>
            </a:r>
          </a:p>
          <a:p>
            <a:pPr fontAlgn="base"/>
            <a:r>
              <a:rPr lang="en-GB" u="sng" dirty="0">
                <a:hlinkClick r:id="rId4"/>
              </a:rPr>
              <a:t>Human Rights Legal Support Centre</a:t>
            </a:r>
            <a:r>
              <a:rPr lang="en-GB" dirty="0"/>
              <a:t> and/or </a:t>
            </a:r>
            <a:r>
              <a:rPr lang="en-GB" u="sng" dirty="0">
                <a:solidFill>
                  <a:srgbClr val="00B0F0"/>
                </a:solidFill>
              </a:rPr>
              <a:t>Canadian Centre for Housing Rights </a:t>
            </a:r>
            <a:r>
              <a:rPr lang="en-GB" dirty="0">
                <a:solidFill>
                  <a:srgbClr val="00B0F0"/>
                </a:solidFill>
              </a:rPr>
              <a:t> ​</a:t>
            </a:r>
          </a:p>
          <a:p>
            <a:pPr lvl="1" fontAlgn="base"/>
            <a:r>
              <a:rPr lang="en-GB" dirty="0"/>
              <a:t>Advice and help for a discrimination complaint ​</a:t>
            </a:r>
          </a:p>
          <a:p>
            <a:pPr fontAlgn="base"/>
            <a:r>
              <a:rPr lang="en-GB" dirty="0"/>
              <a:t>General legal information:​</a:t>
            </a:r>
          </a:p>
          <a:p>
            <a:pPr lvl="1" fontAlgn="base"/>
            <a:r>
              <a:rPr lang="en-GB" u="sng" dirty="0">
                <a:solidFill>
                  <a:srgbClr val="00B0F0"/>
                </a:solidFill>
              </a:rPr>
              <a:t>Landlord and Tenant Board </a:t>
            </a:r>
          </a:p>
          <a:p>
            <a:pPr lvl="1" fontAlgn="base"/>
            <a:r>
              <a:rPr lang="en-GB" u="sng" dirty="0">
                <a:solidFill>
                  <a:srgbClr val="00B0F0"/>
                </a:solidFill>
              </a:rPr>
              <a:t>Community Legal Education Ontario (CLEO)</a:t>
            </a:r>
          </a:p>
          <a:p>
            <a:pPr lvl="1" fontAlgn="base"/>
            <a:r>
              <a:rPr lang="en-GB" u="sng" dirty="0">
                <a:solidFill>
                  <a:srgbClr val="00B0F0"/>
                </a:solidFill>
              </a:rPr>
              <a:t>Steps to Justice </a:t>
            </a:r>
          </a:p>
          <a:p>
            <a:pPr lvl="1" fontAlgn="base"/>
            <a:r>
              <a:rPr lang="en-GB" u="sng" dirty="0">
                <a:solidFill>
                  <a:srgbClr val="00B0F0"/>
                </a:solidFill>
              </a:rPr>
              <a:t>ACTO’s web-based resources </a:t>
            </a:r>
            <a:r>
              <a:rPr lang="en-GB" dirty="0">
                <a:solidFill>
                  <a:srgbClr val="00B0F0"/>
                </a:solidFill>
              </a:rPr>
              <a:t> </a:t>
            </a:r>
            <a:endParaRPr lang="en-GB" dirty="0"/>
          </a:p>
          <a:p>
            <a:pPr fontAlgn="base"/>
            <a:r>
              <a:rPr lang="en-GB" dirty="0"/>
              <a:t>Rent Bank and HSF for OW/ODSP (region-dependent)</a:t>
            </a:r>
          </a:p>
          <a:p>
            <a:endParaRPr lang="en-CA" dirty="0"/>
          </a:p>
        </p:txBody>
      </p:sp>
    </p:spTree>
    <p:extLst>
      <p:ext uri="{BB962C8B-B14F-4D97-AF65-F5344CB8AC3E}">
        <p14:creationId xmlns:p14="http://schemas.microsoft.com/office/powerpoint/2010/main" val="26628437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B61A4-99B6-513B-B0F7-7D5DCAB8BD76}"/>
              </a:ext>
            </a:extLst>
          </p:cNvPr>
          <p:cNvSpPr>
            <a:spLocks noGrp="1"/>
          </p:cNvSpPr>
          <p:nvPr>
            <p:ph type="title"/>
          </p:nvPr>
        </p:nvSpPr>
        <p:spPr/>
        <p:txBody>
          <a:bodyPr>
            <a:normAutofit fontScale="90000"/>
          </a:bodyPr>
          <a:lstStyle/>
          <a:p>
            <a:r>
              <a:rPr lang="en-CA" dirty="0"/>
              <a:t>Resources for SIREG bankruptcy proceedings</a:t>
            </a:r>
          </a:p>
        </p:txBody>
      </p:sp>
      <p:sp>
        <p:nvSpPr>
          <p:cNvPr id="3" name="Content Placeholder 2">
            <a:extLst>
              <a:ext uri="{FF2B5EF4-FFF2-40B4-BE49-F238E27FC236}">
                <a16:creationId xmlns:a16="http://schemas.microsoft.com/office/drawing/2014/main" id="{4AB7F125-2213-8A67-BA9D-9754822B048E}"/>
              </a:ext>
            </a:extLst>
          </p:cNvPr>
          <p:cNvSpPr>
            <a:spLocks noGrp="1"/>
          </p:cNvSpPr>
          <p:nvPr>
            <p:ph idx="1"/>
          </p:nvPr>
        </p:nvSpPr>
        <p:spPr/>
        <p:txBody>
          <a:bodyPr/>
          <a:lstStyle/>
          <a:p>
            <a:r>
              <a:rPr lang="en-CA" dirty="0">
                <a:hlinkClick r:id="rId2"/>
              </a:rPr>
              <a:t>Simple Investor Real Estate Group Inc., SIREG Management Inc., SIREG Holdings Inc. and certain related entities</a:t>
            </a:r>
            <a:endParaRPr lang="en-CA" dirty="0"/>
          </a:p>
        </p:txBody>
      </p:sp>
    </p:spTree>
    <p:extLst>
      <p:ext uri="{BB962C8B-B14F-4D97-AF65-F5344CB8AC3E}">
        <p14:creationId xmlns:p14="http://schemas.microsoft.com/office/powerpoint/2010/main" val="39772298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34"/>
          <p:cNvSpPr txBox="1">
            <a:spLocks noGrp="1"/>
          </p:cNvSpPr>
          <p:nvPr>
            <p:ph type="ctrTitle" idx="4294967295"/>
          </p:nvPr>
        </p:nvSpPr>
        <p:spPr>
          <a:xfrm>
            <a:off x="916025" y="1583344"/>
            <a:ext cx="5561100" cy="1159800"/>
          </a:xfrm>
          <a:prstGeom prst="rect">
            <a:avLst/>
          </a:prstGeom>
        </p:spPr>
        <p:txBody>
          <a:bodyPr spcFirstLastPara="1" wrap="square" lIns="91425" tIns="91425" rIns="91425" bIns="91425" anchor="b" anchorCtr="0">
            <a:noAutofit/>
          </a:bodyPr>
          <a:lstStyle/>
          <a:p>
            <a:r>
              <a:rPr lang="en" sz="6000" dirty="0">
                <a:solidFill>
                  <a:schemeClr val="accent2"/>
                </a:solidFill>
                <a:latin typeface="Calibri" panose="020F0502020204030204" pitchFamily="34" charset="0"/>
                <a:cs typeface="Calibri" panose="020F0502020204030204" pitchFamily="34" charset="0"/>
              </a:rPr>
              <a:t>Thanks!</a:t>
            </a:r>
            <a:endParaRPr sz="6000" dirty="0">
              <a:solidFill>
                <a:schemeClr val="accent2"/>
              </a:solidFill>
              <a:latin typeface="Calibri" panose="020F0502020204030204" pitchFamily="34" charset="0"/>
              <a:cs typeface="Calibri" panose="020F0502020204030204" pitchFamily="34" charset="0"/>
            </a:endParaRPr>
          </a:p>
        </p:txBody>
      </p:sp>
      <p:sp>
        <p:nvSpPr>
          <p:cNvPr id="357" name="Google Shape;357;p34"/>
          <p:cNvSpPr txBox="1">
            <a:spLocks noGrp="1"/>
          </p:cNvSpPr>
          <p:nvPr>
            <p:ph type="subTitle" idx="4294967295"/>
          </p:nvPr>
        </p:nvSpPr>
        <p:spPr>
          <a:xfrm>
            <a:off x="916025" y="2611463"/>
            <a:ext cx="5561100" cy="784800"/>
          </a:xfrm>
          <a:prstGeom prst="rect">
            <a:avLst/>
          </a:prstGeom>
        </p:spPr>
        <p:txBody>
          <a:bodyPr spcFirstLastPara="1" wrap="square" lIns="91425" tIns="91425" rIns="91425" bIns="91425" anchor="ctr" anchorCtr="0">
            <a:noAutofit/>
          </a:bodyPr>
          <a:lstStyle/>
          <a:p>
            <a:pPr marL="0" indent="0">
              <a:buNone/>
            </a:pPr>
            <a:r>
              <a:rPr lang="en" sz="5400" b="1" dirty="0">
                <a:solidFill>
                  <a:schemeClr val="lt1"/>
                </a:solidFill>
                <a:latin typeface="Calibri" panose="020F0502020204030204" pitchFamily="34" charset="0"/>
                <a:cs typeface="Calibri" panose="020F0502020204030204" pitchFamily="34" charset="0"/>
              </a:rPr>
              <a:t>Any questions?</a:t>
            </a:r>
            <a:endParaRPr sz="5400" b="1" dirty="0">
              <a:solidFill>
                <a:schemeClr val="lt1"/>
              </a:solidFill>
              <a:latin typeface="Calibri" panose="020F0502020204030204" pitchFamily="34" charset="0"/>
              <a:cs typeface="Calibri" panose="020F0502020204030204" pitchFamily="34" charset="0"/>
            </a:endParaRPr>
          </a:p>
        </p:txBody>
      </p:sp>
      <p:sp>
        <p:nvSpPr>
          <p:cNvPr id="359" name="Google Shape;359;p34"/>
          <p:cNvSpPr txBox="1">
            <a:spLocks noGrp="1"/>
          </p:cNvSpPr>
          <p:nvPr>
            <p:ph type="sldNum" idx="12"/>
          </p:nvPr>
        </p:nvSpPr>
        <p:spPr>
          <a:xfrm>
            <a:off x="8480576" y="6237312"/>
            <a:ext cx="548700" cy="313500"/>
          </a:xfrm>
          <a:prstGeom prst="rect">
            <a:avLst/>
          </a:prstGeom>
        </p:spPr>
        <p:txBody>
          <a:bodyPr spcFirstLastPara="1" wrap="square" lIns="91425" tIns="91425" rIns="91425" bIns="91425" anchor="t" anchorCtr="0">
            <a:noAutofit/>
          </a:bodyPr>
          <a:lstStyle/>
          <a:p>
            <a:pPr>
              <a:buClr>
                <a:srgbClr val="000000"/>
              </a:buClr>
            </a:pPr>
            <a:fld id="{00000000-1234-1234-1234-123412341234}" type="slidenum">
              <a:rPr lang="en" kern="0">
                <a:solidFill>
                  <a:srgbClr val="FFFFFF"/>
                </a:solidFill>
              </a:rPr>
              <a:pPr>
                <a:buClr>
                  <a:srgbClr val="000000"/>
                </a:buClr>
              </a:pPr>
              <a:t>27</a:t>
            </a:fld>
            <a:endParaRPr kern="0" dirty="0">
              <a:solidFill>
                <a:srgbClr val="FFFFFF"/>
              </a:solidFill>
            </a:endParaRPr>
          </a:p>
        </p:txBody>
      </p:sp>
      <p:pic>
        <p:nvPicPr>
          <p:cNvPr id="3" name="Picture 2" descr="Icon&#10;&#10;Description automatically generated with medium confidence">
            <a:extLst>
              <a:ext uri="{FF2B5EF4-FFF2-40B4-BE49-F238E27FC236}">
                <a16:creationId xmlns:a16="http://schemas.microsoft.com/office/drawing/2014/main" id="{5A0AE427-E96E-9B29-C09B-7E0883563DE3}"/>
              </a:ext>
            </a:extLst>
          </p:cNvPr>
          <p:cNvPicPr>
            <a:picLocks noChangeAspect="1"/>
          </p:cNvPicPr>
          <p:nvPr/>
        </p:nvPicPr>
        <p:blipFill>
          <a:blip r:embed="rId3"/>
          <a:stretch>
            <a:fillRect/>
          </a:stretch>
        </p:blipFill>
        <p:spPr>
          <a:xfrm>
            <a:off x="5662669" y="3266207"/>
            <a:ext cx="2842857" cy="2695697"/>
          </a:xfrm>
          <a:prstGeom prst="rect">
            <a:avLst/>
          </a:prstGeom>
        </p:spPr>
      </p:pic>
    </p:spTree>
    <p:extLst>
      <p:ext uri="{BB962C8B-B14F-4D97-AF65-F5344CB8AC3E}">
        <p14:creationId xmlns:p14="http://schemas.microsoft.com/office/powerpoint/2010/main" val="1575789185"/>
      </p:ext>
    </p:extLst>
  </p:cSld>
  <p:clrMapOvr>
    <a:masterClrMapping/>
  </p:clrMapOvr>
</p:sld>
</file>

<file path=ppt/theme/theme1.xml><?xml version="1.0" encoding="utf-8"?>
<a:theme xmlns:a="http://schemas.openxmlformats.org/drawingml/2006/main" name="Office Theme">
  <a:themeElements>
    <a:clrScheme name="ACTO PRESENTATION TEMPLATE">
      <a:dk1>
        <a:srgbClr val="414042"/>
      </a:dk1>
      <a:lt1>
        <a:sysClr val="window" lastClr="FFFFFF"/>
      </a:lt1>
      <a:dk2>
        <a:srgbClr val="005BAA"/>
      </a:dk2>
      <a:lt2>
        <a:srgbClr val="EEECE1"/>
      </a:lt2>
      <a:accent1>
        <a:srgbClr val="A1C1E6"/>
      </a:accent1>
      <a:accent2>
        <a:srgbClr val="ED1B2F"/>
      </a:accent2>
      <a:accent3>
        <a:srgbClr val="FFCB05"/>
      </a:accent3>
      <a:accent4>
        <a:srgbClr val="8064A2"/>
      </a:accent4>
      <a:accent5>
        <a:srgbClr val="4BACC6"/>
      </a:accent5>
      <a:accent6>
        <a:srgbClr val="F79646"/>
      </a:accent6>
      <a:hlink>
        <a:srgbClr val="0000FF"/>
      </a:hlink>
      <a:folHlink>
        <a:srgbClr val="800080"/>
      </a:folHlink>
    </a:clrScheme>
    <a:fontScheme name="ACTO PRESENTATION FONT">
      <a:majorFont>
        <a:latin typeface="Solido Constricted Medium"/>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ntonio template">
  <a:themeElements>
    <a:clrScheme name="Custom 347">
      <a:dk1>
        <a:srgbClr val="677480"/>
      </a:dk1>
      <a:lt1>
        <a:srgbClr val="FFFFFF"/>
      </a:lt1>
      <a:dk2>
        <a:srgbClr val="2185C5"/>
      </a:dk2>
      <a:lt2>
        <a:srgbClr val="DEE2E6"/>
      </a:lt2>
      <a:accent1>
        <a:srgbClr val="2185C5"/>
      </a:accent1>
      <a:accent2>
        <a:srgbClr val="7ECEFD"/>
      </a:accent2>
      <a:accent3>
        <a:srgbClr val="F20253"/>
      </a:accent3>
      <a:accent4>
        <a:srgbClr val="FF9715"/>
      </a:accent4>
      <a:accent5>
        <a:srgbClr val="1C3AA9"/>
      </a:accent5>
      <a:accent6>
        <a:srgbClr val="97ABBC"/>
      </a:accent6>
      <a:hlink>
        <a:srgbClr val="2185C5"/>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ACTO_PresentationTemplate_Apr2017</Template>
  <TotalTime>21408</TotalTime>
  <Words>3237</Words>
  <Application>Microsoft Office PowerPoint</Application>
  <PresentationFormat>On-screen Show (4:3)</PresentationFormat>
  <Paragraphs>236</Paragraphs>
  <Slides>27</Slides>
  <Notes>16</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27</vt:i4>
      </vt:variant>
    </vt:vector>
  </HeadingPairs>
  <TitlesOfParts>
    <vt:vector size="37" baseType="lpstr">
      <vt:lpstr>Arial</vt:lpstr>
      <vt:lpstr>Calibri</vt:lpstr>
      <vt:lpstr>Comic Sans MS</vt:lpstr>
      <vt:lpstr>Lato</vt:lpstr>
      <vt:lpstr>Raleway</vt:lpstr>
      <vt:lpstr>Solido Constricted Medium</vt:lpstr>
      <vt:lpstr>Times New Roman</vt:lpstr>
      <vt:lpstr>Wingdings</vt:lpstr>
      <vt:lpstr>Office Theme</vt:lpstr>
      <vt:lpstr>Antonio template</vt:lpstr>
      <vt:lpstr>Navigating Landlord Insolvency  for Tenants</vt:lpstr>
      <vt:lpstr>ADVOCACY CENTRE FOR TENANTS ONTARIO (ACTO)</vt:lpstr>
      <vt:lpstr>Presentation Overview</vt:lpstr>
      <vt:lpstr>Legal Landscape of PRIVATE MARKET residential tenancies in Ontario</vt:lpstr>
      <vt:lpstr>SIREG Management - in the business of:</vt:lpstr>
      <vt:lpstr>PowerPoint Presentation</vt:lpstr>
      <vt:lpstr>RTA s 2</vt:lpstr>
      <vt:lpstr>RTA s 202</vt:lpstr>
      <vt:lpstr>RTA s 100</vt:lpstr>
      <vt:lpstr>How can I verify who owns my unit?</vt:lpstr>
      <vt:lpstr>How to search</vt:lpstr>
      <vt:lpstr>Sample Parcel Register</vt:lpstr>
      <vt:lpstr>PowerPoint Presentation</vt:lpstr>
      <vt:lpstr>PowerPoint Presentation</vt:lpstr>
      <vt:lpstr>Lease Renewals – s. 38</vt:lpstr>
      <vt:lpstr>Rent Increases  </vt:lpstr>
      <vt:lpstr>Other rules relating to rent</vt:lpstr>
      <vt:lpstr>What can a tenant do if there are maintenance issues? </vt:lpstr>
      <vt:lpstr> Maintaining common areas  </vt:lpstr>
      <vt:lpstr>Rights of Entry by Landlord</vt:lpstr>
      <vt:lpstr>Overview of Tenant Responsibilities</vt:lpstr>
      <vt:lpstr>Overview of Landlord Responsibilities</vt:lpstr>
      <vt:lpstr>Community Legal Aid Clinics:</vt:lpstr>
      <vt:lpstr>Resources and when to use them</vt:lpstr>
      <vt:lpstr>Resources and when to use them</vt:lpstr>
      <vt:lpstr>Resources for SIREG bankruptcy proceedings</vt:lpstr>
      <vt:lpstr>Thanks!</vt:lpstr>
    </vt:vector>
  </TitlesOfParts>
  <Company>Legal Aid Ontario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Camelia Beyan</dc:creator>
  <cp:lastModifiedBy>Rosalea Thompson (ACTO)</cp:lastModifiedBy>
  <cp:revision>183</cp:revision>
  <dcterms:created xsi:type="dcterms:W3CDTF">2019-11-13T20:13:02Z</dcterms:created>
  <dcterms:modified xsi:type="dcterms:W3CDTF">2026-10-28T15:16:00Z</dcterms:modified>
</cp:coreProperties>
</file>