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embeddedFontLst>
    <p:embeddedFont>
      <p:font typeface="Roboto"/>
      <p:regular r:id="rId30"/>
      <p:bold r:id="rId31"/>
      <p:italic r:id="rId32"/>
      <p:boldItalic r:id="rId33"/>
    </p:embeddedFont>
    <p:embeddedFont>
      <p:font typeface="Lato"/>
      <p:regular r:id="rId34"/>
      <p:bold r:id="rId35"/>
      <p:italic r:id="rId36"/>
      <p:boldItalic r:id="rId37"/>
    </p:embeddedFont>
    <p:embeddedFont>
      <p:font typeface="Lato Black"/>
      <p:bold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bold.fntdata"/><Relationship Id="rId30" Type="http://schemas.openxmlformats.org/officeDocument/2006/relationships/font" Target="fonts/Roboto-regular.fntdata"/><Relationship Id="rId11" Type="http://schemas.openxmlformats.org/officeDocument/2006/relationships/slide" Target="slides/slide6.xml"/><Relationship Id="rId33" Type="http://schemas.openxmlformats.org/officeDocument/2006/relationships/font" Target="fonts/Roboto-boldItalic.fntdata"/><Relationship Id="rId10" Type="http://schemas.openxmlformats.org/officeDocument/2006/relationships/slide" Target="slides/slide5.xml"/><Relationship Id="rId32" Type="http://schemas.openxmlformats.org/officeDocument/2006/relationships/font" Target="fonts/Roboto-italic.fntdata"/><Relationship Id="rId13" Type="http://schemas.openxmlformats.org/officeDocument/2006/relationships/slide" Target="slides/slide8.xml"/><Relationship Id="rId35" Type="http://schemas.openxmlformats.org/officeDocument/2006/relationships/font" Target="fonts/Lato-bold.fntdata"/><Relationship Id="rId12" Type="http://schemas.openxmlformats.org/officeDocument/2006/relationships/slide" Target="slides/slide7.xml"/><Relationship Id="rId34" Type="http://schemas.openxmlformats.org/officeDocument/2006/relationships/font" Target="fonts/Lato-regular.fntdata"/><Relationship Id="rId15" Type="http://schemas.openxmlformats.org/officeDocument/2006/relationships/slide" Target="slides/slide10.xml"/><Relationship Id="rId37" Type="http://schemas.openxmlformats.org/officeDocument/2006/relationships/font" Target="fonts/Lato-boldItalic.fntdata"/><Relationship Id="rId14" Type="http://schemas.openxmlformats.org/officeDocument/2006/relationships/slide" Target="slides/slide9.xml"/><Relationship Id="rId36" Type="http://schemas.openxmlformats.org/officeDocument/2006/relationships/font" Target="fonts/Lato-italic.fntdata"/><Relationship Id="rId17" Type="http://schemas.openxmlformats.org/officeDocument/2006/relationships/slide" Target="slides/slide12.xml"/><Relationship Id="rId39" Type="http://schemas.openxmlformats.org/officeDocument/2006/relationships/font" Target="fonts/LatoBlack-boldItalic.fntdata"/><Relationship Id="rId16" Type="http://schemas.openxmlformats.org/officeDocument/2006/relationships/slide" Target="slides/slide11.xml"/><Relationship Id="rId38" Type="http://schemas.openxmlformats.org/officeDocument/2006/relationships/font" Target="fonts/LatoBlack-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bc995fc11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3bc995fc11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c300467a0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c300467a0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bc995fc11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3bc995fc11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bc995fc111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3bc995fc111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bc995fc111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3bc995fc111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bd4ff6f20e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3bd4ff6f20e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bc995fc111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3bc995fc111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From the Office of the federal </a:t>
            </a:r>
            <a:r>
              <a:rPr lang="en-GB"/>
              <a:t>parliamentary budget office Dec 2025</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bc995fc111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bc995fc111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https://www.pbo-dpb.ca/en/publications/RP-2526-020-S--build-canada-homes-outlook-housing-programs-under-budget-2025--maisons-canada-perspectives-entourant-programmes-logement-dans-cadre-budget-2025</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bc995fc111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3bc995fc11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bc995fc111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3bc995fc111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3bcfeb01e4c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3bcfeb01e4c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bc995fc111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3bc995fc111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3bcfeb01e4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3bcfeb01e4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bcfeb01e4c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bcfeb01e4c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bcfeb01e4c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3bcfeb01e4c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595959"/>
              </a:buClr>
              <a:buSzPts val="1400"/>
              <a:buChar char="-"/>
            </a:pPr>
            <a:r>
              <a:rPr lang="en-GB" sz="1400">
                <a:solidFill>
                  <a:srgbClr val="595959"/>
                </a:solidFill>
              </a:rPr>
              <a:t>Get stat how much housing we need. - </a:t>
            </a:r>
            <a:r>
              <a:rPr b="1" lang="en-GB" sz="1350">
                <a:latin typeface="Georgia"/>
                <a:ea typeface="Georgia"/>
                <a:cs typeface="Georgia"/>
                <a:sym typeface="Georgia"/>
              </a:rPr>
              <a:t>Over </a:t>
            </a:r>
            <a:r>
              <a:rPr b="1" i="1" lang="en-GB" sz="1350">
                <a:latin typeface="Georgia"/>
                <a:ea typeface="Georgia"/>
                <a:cs typeface="Georgia"/>
                <a:sym typeface="Georgia"/>
              </a:rPr>
              <a:t>235,000 people face homelessness</a:t>
            </a:r>
            <a:r>
              <a:rPr lang="en-GB" sz="1350">
                <a:latin typeface="Georgia"/>
                <a:ea typeface="Georgia"/>
                <a:cs typeface="Georgia"/>
                <a:sym typeface="Georgia"/>
              </a:rPr>
              <a:t> </a:t>
            </a:r>
            <a:endParaRPr sz="1400"/>
          </a:p>
          <a:p>
            <a:pPr indent="-317500" lvl="0" marL="457200" rtl="0" algn="l">
              <a:lnSpc>
                <a:spcPct val="115000"/>
              </a:lnSpc>
              <a:spcBef>
                <a:spcPts val="0"/>
              </a:spcBef>
              <a:spcAft>
                <a:spcPts val="0"/>
              </a:spcAft>
              <a:buClr>
                <a:srgbClr val="595959"/>
              </a:buClr>
              <a:buSzPts val="1400"/>
              <a:buChar char="-"/>
            </a:pPr>
            <a:r>
              <a:t/>
            </a:r>
            <a:endParaRPr sz="1400">
              <a:solidFill>
                <a:srgbClr val="595959"/>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bcfeb01e4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3bcfeb01e4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3bd4ff6f20e_0_1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3bd4ff6f20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bd4ff6f20e_0_8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3bd4ff6f20e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3bd4ff6f20e_0_14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3bd4ff6f20e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3bc995fc11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3bc995fc11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bd0c94cec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3bd0c94cec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bc995fc11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3bc995fc11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3bcbf1c890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3bcbf1c890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jpg"/><Relationship Id="rId4" Type="http://schemas.openxmlformats.org/officeDocument/2006/relationships/image" Target="../media/image7.png"/><Relationship Id="rId5"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14.jpg"/><Relationship Id="rId5" Type="http://schemas.openxmlformats.org/officeDocument/2006/relationships/image" Target="../media/image10.jpg"/><Relationship Id="rId6"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hyperlink" Target="mailto:canadaacorn@acorncanada.org" TargetMode="External"/><Relationship Id="rId4" Type="http://schemas.openxmlformats.org/officeDocument/2006/relationships/hyperlink" Target="mailto:canadaacorn@acorncanada.org" TargetMode="External"/><Relationship Id="rId5" Type="http://schemas.openxmlformats.org/officeDocument/2006/relationships/hyperlink" Target="https://new.geds-sage.gc.ca/en/GEDS/?pgid=015&amp;dn=Q049S0xBTkRFUlwyQyBDSEFSUklTU0EsT1U9OTI1NjItOTI1NjIsT1U9MjI0LTIyNCxPVT1IT0MtQ0RDLE89R0MsQz1DQQ==" TargetMode="External"/><Relationship Id="rId6" Type="http://schemas.openxmlformats.org/officeDocument/2006/relationships/hyperlink" Target="https://new.geds-sage.gc.ca/en/GEDS/?pgid=015&amp;dn=Q049TUNLRUxWSUVcMkMgSkVOTklGRVIsT1U9OTI1NjItOTI1NjIsT1U9MjI0LTIyNCxPVT1IT0MtQ0RDLE89R0MsQz1DQQ=="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acorncanada.org/video/acorn-national-convention-2024/" TargetMode="External"/><Relationship Id="rId4" Type="http://schemas.openxmlformats.org/officeDocument/2006/relationships/hyperlink" Target="https://acorncanada.org/convention-2019-video/"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9.jpg"/><Relationship Id="rId4" Type="http://schemas.openxmlformats.org/officeDocument/2006/relationships/image" Target="../media/image13.jpg"/><Relationship Id="rId5" Type="http://schemas.openxmlformats.org/officeDocument/2006/relationships/image" Target="../media/image16.jpg"/><Relationship Id="rId6"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15.jpg"/><Relationship Id="rId6" Type="http://schemas.openxmlformats.org/officeDocument/2006/relationships/image" Target="../media/image6.png"/><Relationship Id="rId7"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GB">
                <a:solidFill>
                  <a:srgbClr val="CC0000"/>
                </a:solidFill>
              </a:rPr>
              <a:t>ACORN Canada</a:t>
            </a:r>
            <a:endParaRPr b="1">
              <a:solidFill>
                <a:srgbClr val="CC0000"/>
              </a:solidFill>
            </a:endParaRPr>
          </a:p>
        </p:txBody>
      </p:sp>
      <p:sp>
        <p:nvSpPr>
          <p:cNvPr id="55" name="Google Shape;55;p13"/>
          <p:cNvSpPr txBox="1"/>
          <p:nvPr>
            <p:ph idx="1" type="subTitle"/>
          </p:nvPr>
        </p:nvSpPr>
        <p:spPr>
          <a:xfrm>
            <a:off x="311700" y="2834125"/>
            <a:ext cx="8520600" cy="1805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GB" sz="3300"/>
              <a:t>Protect our Homes!</a:t>
            </a:r>
            <a:endParaRPr b="1" sz="3300"/>
          </a:p>
          <a:p>
            <a:pPr indent="0" lvl="0" marL="0" rtl="0" algn="ctr">
              <a:spcBef>
                <a:spcPts val="0"/>
              </a:spcBef>
              <a:spcAft>
                <a:spcPts val="0"/>
              </a:spcAft>
              <a:buNone/>
            </a:pPr>
            <a:r>
              <a:rPr i="1" lang="en-GB" sz="2400"/>
              <a:t>Saturday February 7th, 2026</a:t>
            </a:r>
            <a:endParaRPr i="1" sz="2400"/>
          </a:p>
        </p:txBody>
      </p:sp>
      <p:pic>
        <p:nvPicPr>
          <p:cNvPr id="56" name="Google Shape;56;p13"/>
          <p:cNvPicPr preferRelativeResize="0"/>
          <p:nvPr/>
        </p:nvPicPr>
        <p:blipFill>
          <a:blip r:embed="rId3">
            <a:alphaModFix/>
          </a:blip>
          <a:stretch>
            <a:fillRect/>
          </a:stretch>
        </p:blipFill>
        <p:spPr>
          <a:xfrm>
            <a:off x="0" y="-33950"/>
            <a:ext cx="9144000" cy="914405"/>
          </a:xfrm>
          <a:prstGeom prst="rect">
            <a:avLst/>
          </a:prstGeom>
          <a:noFill/>
          <a:ln>
            <a:noFill/>
          </a:ln>
        </p:spPr>
      </p:pic>
      <p:sp>
        <p:nvSpPr>
          <p:cNvPr id="57" name="Google Shape;57;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2"/>
          <p:cNvSpPr txBox="1"/>
          <p:nvPr>
            <p:ph type="title"/>
          </p:nvPr>
        </p:nvSpPr>
        <p:spPr>
          <a:xfrm>
            <a:off x="311700" y="9969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solidFill>
                  <a:srgbClr val="CC0000"/>
                </a:solidFill>
              </a:rPr>
              <a:t>Ontario </a:t>
            </a:r>
            <a:r>
              <a:rPr b="1" lang="en-GB">
                <a:solidFill>
                  <a:srgbClr val="CC0000"/>
                </a:solidFill>
              </a:rPr>
              <a:t>ACORN</a:t>
            </a:r>
            <a:r>
              <a:rPr b="1" lang="en-GB">
                <a:solidFill>
                  <a:srgbClr val="CC0000"/>
                </a:solidFill>
              </a:rPr>
              <a:t> (Tanya Burkart)</a:t>
            </a:r>
            <a:endParaRPr b="1">
              <a:solidFill>
                <a:srgbClr val="CC0000"/>
              </a:solidFill>
            </a:endParaRPr>
          </a:p>
        </p:txBody>
      </p:sp>
      <p:sp>
        <p:nvSpPr>
          <p:cNvPr id="134" name="Google Shape;134;p22"/>
          <p:cNvSpPr txBox="1"/>
          <p:nvPr>
            <p:ph idx="1" type="body"/>
          </p:nvPr>
        </p:nvSpPr>
        <p:spPr>
          <a:xfrm>
            <a:off x="311700" y="1569675"/>
            <a:ext cx="4582800" cy="3573600"/>
          </a:xfrm>
          <a:prstGeom prst="rect">
            <a:avLst/>
          </a:prstGeom>
        </p:spPr>
        <p:txBody>
          <a:bodyPr anchorCtr="0" anchor="t" bIns="91425" lIns="91425" spcFirstLastPara="1" rIns="91425" wrap="square" tIns="91425">
            <a:normAutofit fontScale="62500"/>
          </a:bodyPr>
          <a:lstStyle/>
          <a:p>
            <a:pPr indent="0" lvl="0" marL="0" rtl="0" algn="l">
              <a:spcBef>
                <a:spcPts val="0"/>
              </a:spcBef>
              <a:spcAft>
                <a:spcPts val="0"/>
              </a:spcAft>
              <a:buNone/>
            </a:pPr>
            <a:r>
              <a:rPr lang="en-GB"/>
              <a:t>Context: </a:t>
            </a:r>
            <a:r>
              <a:rPr lang="en-GB" u="sng"/>
              <a:t>In Ontario we have rent control but it is </a:t>
            </a:r>
            <a:r>
              <a:rPr lang="en-GB" u="sng"/>
              <a:t>weak/partial </a:t>
            </a:r>
            <a:endParaRPr u="sng"/>
          </a:p>
          <a:p>
            <a:pPr indent="0" lvl="0" marL="0" rtl="0" algn="l">
              <a:spcBef>
                <a:spcPts val="1200"/>
              </a:spcBef>
              <a:spcAft>
                <a:spcPts val="0"/>
              </a:spcAft>
              <a:buNone/>
            </a:pPr>
            <a:r>
              <a:rPr b="1" lang="en-GB"/>
              <a:t>ACORN’s DEMANDS: </a:t>
            </a:r>
            <a:endParaRPr b="1"/>
          </a:p>
          <a:p>
            <a:pPr indent="0" lvl="0" marL="0" rtl="0" algn="l">
              <a:spcBef>
                <a:spcPts val="1200"/>
              </a:spcBef>
              <a:spcAft>
                <a:spcPts val="0"/>
              </a:spcAft>
              <a:buNone/>
            </a:pPr>
            <a:r>
              <a:rPr lang="en-GB"/>
              <a:t>FULL Rent Control </a:t>
            </a:r>
            <a:endParaRPr/>
          </a:p>
          <a:p>
            <a:pPr indent="-289832" lvl="0" marL="457200" rtl="0" algn="l">
              <a:spcBef>
                <a:spcPts val="1200"/>
              </a:spcBef>
              <a:spcAft>
                <a:spcPts val="0"/>
              </a:spcAft>
              <a:buSzPct val="100000"/>
              <a:buChar char="-"/>
            </a:pPr>
            <a:r>
              <a:rPr lang="en-GB" sz="1542"/>
              <a:t>Close rent control loopholes (apply to all buildings and vacant units) </a:t>
            </a:r>
            <a:endParaRPr sz="1942"/>
          </a:p>
          <a:p>
            <a:pPr indent="-305707" lvl="0" marL="457200" rtl="0" algn="l">
              <a:spcBef>
                <a:spcPts val="0"/>
              </a:spcBef>
              <a:spcAft>
                <a:spcPts val="0"/>
              </a:spcAft>
              <a:buSzPct val="125925"/>
              <a:buChar char="-"/>
            </a:pPr>
            <a:r>
              <a:rPr lang="en-GB" sz="1542"/>
              <a:t>Ban Above Guideline Increases (AGIs) </a:t>
            </a:r>
            <a:endParaRPr sz="1542"/>
          </a:p>
          <a:p>
            <a:pPr indent="0" lvl="0" marL="0" rtl="0" algn="l">
              <a:spcBef>
                <a:spcPts val="1200"/>
              </a:spcBef>
              <a:spcAft>
                <a:spcPts val="0"/>
              </a:spcAft>
              <a:buNone/>
            </a:pPr>
            <a:r>
              <a:rPr lang="en-GB"/>
              <a:t>Highlights: </a:t>
            </a:r>
            <a:endParaRPr/>
          </a:p>
          <a:p>
            <a:pPr indent="-289832" lvl="0" marL="457200" rtl="0" algn="l">
              <a:spcBef>
                <a:spcPts val="1200"/>
              </a:spcBef>
              <a:spcAft>
                <a:spcPts val="0"/>
              </a:spcAft>
              <a:buSzPct val="100000"/>
              <a:buChar char="-"/>
            </a:pPr>
            <a:r>
              <a:rPr lang="en-GB" sz="1542"/>
              <a:t>26,000+ emails sent telling Ford to keep hands off rent control! Housing Minister walks back announcement to bring in fixed term leases.</a:t>
            </a:r>
            <a:endParaRPr sz="1542"/>
          </a:p>
          <a:p>
            <a:pPr indent="-289832" lvl="0" marL="457200" rtl="0" algn="l">
              <a:spcBef>
                <a:spcPts val="0"/>
              </a:spcBef>
              <a:spcAft>
                <a:spcPts val="0"/>
              </a:spcAft>
              <a:buSzPct val="100000"/>
              <a:buChar char="-"/>
            </a:pPr>
            <a:r>
              <a:rPr lang="en-GB" sz="1542"/>
              <a:t>Winning decreases in AGIs in our members’ buildings</a:t>
            </a:r>
            <a:endParaRPr sz="1542"/>
          </a:p>
          <a:p>
            <a:pPr indent="-289832" lvl="0" marL="457200" rtl="0" algn="l">
              <a:spcBef>
                <a:spcPts val="0"/>
              </a:spcBef>
              <a:spcAft>
                <a:spcPts val="0"/>
              </a:spcAft>
              <a:buSzPct val="100000"/>
              <a:buChar char="-"/>
            </a:pPr>
            <a:r>
              <a:rPr lang="en-GB" sz="1542"/>
              <a:t>Set the precedent that buildings with the same landlord in different cities can have their N13 (renoviction) hearings grouped  together</a:t>
            </a:r>
            <a:endParaRPr sz="1542"/>
          </a:p>
          <a:p>
            <a:pPr indent="-289832" lvl="0" marL="457200" rtl="0" algn="l">
              <a:spcBef>
                <a:spcPts val="0"/>
              </a:spcBef>
              <a:spcAft>
                <a:spcPts val="0"/>
              </a:spcAft>
              <a:buSzPct val="100000"/>
              <a:buChar char="-"/>
            </a:pPr>
            <a:r>
              <a:rPr lang="en-GB" sz="1542"/>
              <a:t>Michael Klein (Ontario’s biggest renovictor) dropped all N13s in remaining buildings</a:t>
            </a:r>
            <a:endParaRPr sz="1542"/>
          </a:p>
        </p:txBody>
      </p:sp>
      <p:pic>
        <p:nvPicPr>
          <p:cNvPr id="135" name="Google Shape;135;p22"/>
          <p:cNvPicPr preferRelativeResize="0"/>
          <p:nvPr/>
        </p:nvPicPr>
        <p:blipFill rotWithShape="1">
          <a:blip r:embed="rId3">
            <a:alphaModFix/>
          </a:blip>
          <a:srcRect b="13088" l="0" r="0" t="0"/>
          <a:stretch/>
        </p:blipFill>
        <p:spPr>
          <a:xfrm>
            <a:off x="5029200" y="1557375"/>
            <a:ext cx="4114800" cy="3573599"/>
          </a:xfrm>
          <a:prstGeom prst="rect">
            <a:avLst/>
          </a:prstGeom>
          <a:noFill/>
          <a:ln>
            <a:noFill/>
          </a:ln>
        </p:spPr>
      </p:pic>
      <p:pic>
        <p:nvPicPr>
          <p:cNvPr id="136" name="Google Shape;136;p22"/>
          <p:cNvPicPr preferRelativeResize="0"/>
          <p:nvPr/>
        </p:nvPicPr>
        <p:blipFill>
          <a:blip r:embed="rId4">
            <a:alphaModFix/>
          </a:blip>
          <a:stretch>
            <a:fillRect/>
          </a:stretch>
        </p:blipFill>
        <p:spPr>
          <a:xfrm>
            <a:off x="0" y="-33950"/>
            <a:ext cx="9144000" cy="914405"/>
          </a:xfrm>
          <a:prstGeom prst="rect">
            <a:avLst/>
          </a:prstGeom>
          <a:noFill/>
          <a:ln>
            <a:noFill/>
          </a:ln>
        </p:spPr>
      </p:pic>
      <p:sp>
        <p:nvSpPr>
          <p:cNvPr id="137" name="Google Shape;137;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3"/>
          <p:cNvSpPr txBox="1"/>
          <p:nvPr>
            <p:ph type="title"/>
          </p:nvPr>
        </p:nvSpPr>
        <p:spPr>
          <a:xfrm>
            <a:off x="396575" y="973763"/>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solidFill>
                  <a:srgbClr val="CC0000"/>
                </a:solidFill>
              </a:rPr>
              <a:t>Ontario </a:t>
            </a:r>
            <a:r>
              <a:rPr b="1" lang="en-GB">
                <a:solidFill>
                  <a:srgbClr val="CC0000"/>
                </a:solidFill>
              </a:rPr>
              <a:t>ACORN</a:t>
            </a:r>
            <a:endParaRPr b="1">
              <a:solidFill>
                <a:srgbClr val="CC0000"/>
              </a:solidFill>
            </a:endParaRPr>
          </a:p>
        </p:txBody>
      </p:sp>
      <p:sp>
        <p:nvSpPr>
          <p:cNvPr id="143" name="Google Shape;143;p23"/>
          <p:cNvSpPr txBox="1"/>
          <p:nvPr>
            <p:ph idx="1" type="body"/>
          </p:nvPr>
        </p:nvSpPr>
        <p:spPr>
          <a:xfrm>
            <a:off x="311700" y="1607000"/>
            <a:ext cx="4260300" cy="34122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GB"/>
              <a:t>Bill 60 &amp; Provincial Rent Grant Program </a:t>
            </a:r>
            <a:endParaRPr/>
          </a:p>
          <a:p>
            <a:pPr indent="-317500" lvl="0" marL="457200" rtl="0" algn="l">
              <a:spcBef>
                <a:spcPts val="1200"/>
              </a:spcBef>
              <a:spcAft>
                <a:spcPts val="0"/>
              </a:spcAft>
              <a:buSzPts val="1400"/>
              <a:buChar char="-"/>
            </a:pPr>
            <a:r>
              <a:rPr lang="en-GB" sz="1400"/>
              <a:t>Bill 60 speeds up evictions which will lead to more homelessness. A rent grant will keep tenants housed in emergencies. </a:t>
            </a:r>
            <a:endParaRPr sz="1400"/>
          </a:p>
          <a:p>
            <a:pPr indent="0" lvl="0" marL="0" rtl="0" algn="l">
              <a:spcBef>
                <a:spcPts val="1200"/>
              </a:spcBef>
              <a:spcAft>
                <a:spcPts val="0"/>
              </a:spcAft>
              <a:buNone/>
            </a:pPr>
            <a:r>
              <a:rPr lang="en-GB" sz="1400"/>
              <a:t>Highlights: </a:t>
            </a:r>
            <a:endParaRPr sz="1400"/>
          </a:p>
          <a:p>
            <a:pPr indent="-317500" lvl="0" marL="457200" rtl="0" algn="l">
              <a:spcBef>
                <a:spcPts val="1200"/>
              </a:spcBef>
              <a:spcAft>
                <a:spcPts val="0"/>
              </a:spcAft>
              <a:buSzPts val="1400"/>
              <a:buChar char="-"/>
            </a:pPr>
            <a:r>
              <a:rPr lang="en-GB" sz="1400"/>
              <a:t>500+ zoom meeting</a:t>
            </a:r>
            <a:endParaRPr sz="1400"/>
          </a:p>
          <a:p>
            <a:pPr indent="-317500" lvl="0" marL="457200" rtl="0" algn="l">
              <a:spcBef>
                <a:spcPts val="0"/>
              </a:spcBef>
              <a:spcAft>
                <a:spcPts val="0"/>
              </a:spcAft>
              <a:buSzPts val="1400"/>
              <a:buChar char="-"/>
            </a:pPr>
            <a:r>
              <a:rPr lang="en-GB" sz="1400"/>
              <a:t>Multiple days of actions and SO much press!</a:t>
            </a:r>
            <a:endParaRPr sz="1400"/>
          </a:p>
          <a:p>
            <a:pPr indent="-317500" lvl="0" marL="457200" rtl="0" algn="l">
              <a:spcBef>
                <a:spcPts val="0"/>
              </a:spcBef>
              <a:spcAft>
                <a:spcPts val="0"/>
              </a:spcAft>
              <a:buSzPts val="1400"/>
              <a:buChar char="-"/>
            </a:pPr>
            <a:r>
              <a:rPr lang="en-GB" sz="1400"/>
              <a:t>1000+ march to Queens Park on national housing day </a:t>
            </a:r>
            <a:endParaRPr sz="1400"/>
          </a:p>
          <a:p>
            <a:pPr indent="-317500" lvl="0" marL="457200" rtl="0" algn="l">
              <a:spcBef>
                <a:spcPts val="0"/>
              </a:spcBef>
              <a:spcAft>
                <a:spcPts val="0"/>
              </a:spcAft>
              <a:buSzPts val="1400"/>
              <a:buChar char="-"/>
            </a:pPr>
            <a:r>
              <a:rPr lang="en-GB" sz="1400"/>
              <a:t>ACORN disrupts the legislature, covered by New York Times</a:t>
            </a:r>
            <a:endParaRPr sz="1400"/>
          </a:p>
          <a:p>
            <a:pPr indent="0" lvl="0" marL="0" rtl="0" algn="l">
              <a:spcBef>
                <a:spcPts val="1200"/>
              </a:spcBef>
              <a:spcAft>
                <a:spcPts val="1200"/>
              </a:spcAft>
              <a:buNone/>
            </a:pPr>
            <a:r>
              <a:rPr lang="en-GB" sz="1400"/>
              <a:t>Summary</a:t>
            </a:r>
            <a:r>
              <a:rPr lang="en-GB" sz="1400"/>
              <a:t> of Problem: </a:t>
            </a:r>
            <a:endParaRPr sz="1400"/>
          </a:p>
        </p:txBody>
      </p:sp>
      <p:pic>
        <p:nvPicPr>
          <p:cNvPr id="144" name="Google Shape;144;p23"/>
          <p:cNvPicPr preferRelativeResize="0"/>
          <p:nvPr/>
        </p:nvPicPr>
        <p:blipFill>
          <a:blip r:embed="rId3">
            <a:alphaModFix/>
          </a:blip>
          <a:stretch>
            <a:fillRect/>
          </a:stretch>
        </p:blipFill>
        <p:spPr>
          <a:xfrm>
            <a:off x="4876800" y="694797"/>
            <a:ext cx="4267203" cy="2844107"/>
          </a:xfrm>
          <a:prstGeom prst="rect">
            <a:avLst/>
          </a:prstGeom>
          <a:noFill/>
          <a:ln>
            <a:noFill/>
          </a:ln>
        </p:spPr>
      </p:pic>
      <p:pic>
        <p:nvPicPr>
          <p:cNvPr id="145" name="Google Shape;145;p23"/>
          <p:cNvPicPr preferRelativeResize="0"/>
          <p:nvPr/>
        </p:nvPicPr>
        <p:blipFill rotWithShape="1">
          <a:blip r:embed="rId4">
            <a:alphaModFix/>
          </a:blip>
          <a:srcRect b="0" l="0" r="0" t="-3982"/>
          <a:stretch/>
        </p:blipFill>
        <p:spPr>
          <a:xfrm>
            <a:off x="4876800" y="2914075"/>
            <a:ext cx="4267200" cy="2229425"/>
          </a:xfrm>
          <a:prstGeom prst="rect">
            <a:avLst/>
          </a:prstGeom>
          <a:noFill/>
          <a:ln>
            <a:noFill/>
          </a:ln>
        </p:spPr>
      </p:pic>
      <p:pic>
        <p:nvPicPr>
          <p:cNvPr id="146" name="Google Shape;146;p23"/>
          <p:cNvPicPr preferRelativeResize="0"/>
          <p:nvPr/>
        </p:nvPicPr>
        <p:blipFill>
          <a:blip r:embed="rId5">
            <a:alphaModFix/>
          </a:blip>
          <a:stretch>
            <a:fillRect/>
          </a:stretch>
        </p:blipFill>
        <p:spPr>
          <a:xfrm>
            <a:off x="0" y="-1175"/>
            <a:ext cx="9144000" cy="914405"/>
          </a:xfrm>
          <a:prstGeom prst="rect">
            <a:avLst/>
          </a:prstGeom>
          <a:noFill/>
          <a:ln>
            <a:noFill/>
          </a:ln>
        </p:spPr>
      </p:pic>
      <p:sp>
        <p:nvSpPr>
          <p:cNvPr id="147" name="Google Shape;147;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4"/>
          <p:cNvSpPr txBox="1"/>
          <p:nvPr>
            <p:ph type="title"/>
          </p:nvPr>
        </p:nvSpPr>
        <p:spPr>
          <a:xfrm>
            <a:off x="311700" y="9712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solidFill>
                  <a:srgbClr val="CC0000"/>
                </a:solidFill>
              </a:rPr>
              <a:t>NB ACORN (Nichola Taylor)</a:t>
            </a:r>
            <a:endParaRPr b="1">
              <a:solidFill>
                <a:srgbClr val="CC0000"/>
              </a:solidFill>
            </a:endParaRPr>
          </a:p>
        </p:txBody>
      </p:sp>
      <p:sp>
        <p:nvSpPr>
          <p:cNvPr id="153" name="Google Shape;153;p24"/>
          <p:cNvSpPr txBox="1"/>
          <p:nvPr>
            <p:ph idx="1" type="body"/>
          </p:nvPr>
        </p:nvSpPr>
        <p:spPr>
          <a:xfrm>
            <a:off x="311700" y="1543950"/>
            <a:ext cx="8520600" cy="3087900"/>
          </a:xfrm>
          <a:prstGeom prst="rect">
            <a:avLst/>
          </a:prstGeom>
        </p:spPr>
        <p:txBody>
          <a:bodyPr anchorCtr="0" anchor="t" bIns="91425" lIns="91425" spcFirstLastPara="1" rIns="91425" wrap="square" tIns="91425">
            <a:normAutofit fontScale="47500"/>
          </a:bodyPr>
          <a:lstStyle/>
          <a:p>
            <a:pPr indent="0" lvl="0" marL="0" rtl="0" algn="l">
              <a:spcBef>
                <a:spcPts val="0"/>
              </a:spcBef>
              <a:spcAft>
                <a:spcPts val="0"/>
              </a:spcAft>
              <a:buNone/>
            </a:pPr>
            <a:r>
              <a:rPr lang="en-GB" sz="1200">
                <a:solidFill>
                  <a:srgbClr val="100101"/>
                </a:solidFill>
              </a:rPr>
              <a:t>We won rent control, and </a:t>
            </a:r>
            <a:r>
              <a:rPr lang="en-GB" sz="1200">
                <a:solidFill>
                  <a:srgbClr val="100101"/>
                </a:solidFill>
              </a:rPr>
              <a:t>security</a:t>
            </a:r>
            <a:r>
              <a:rPr lang="en-GB" sz="1200">
                <a:solidFill>
                  <a:srgbClr val="100101"/>
                </a:solidFill>
              </a:rPr>
              <a:t> of </a:t>
            </a:r>
            <a:r>
              <a:rPr lang="en-GB" sz="1200">
                <a:solidFill>
                  <a:srgbClr val="100101"/>
                </a:solidFill>
              </a:rPr>
              <a:t>tenure - but need rent control done right! </a:t>
            </a:r>
            <a:r>
              <a:rPr lang="en-GB" sz="4100">
                <a:solidFill>
                  <a:srgbClr val="100101"/>
                </a:solidFill>
              </a:rPr>
              <a:t> </a:t>
            </a:r>
            <a:endParaRPr sz="4100">
              <a:solidFill>
                <a:srgbClr val="100101"/>
              </a:solidFill>
            </a:endParaRPr>
          </a:p>
          <a:p>
            <a:pPr indent="0" lvl="0" marL="0" rtl="0" algn="l">
              <a:spcBef>
                <a:spcPts val="0"/>
              </a:spcBef>
              <a:spcAft>
                <a:spcPts val="0"/>
              </a:spcAft>
              <a:buClr>
                <a:schemeClr val="dk1"/>
              </a:buClr>
              <a:buSzPct val="26829"/>
              <a:buFont typeface="Arial"/>
              <a:buNone/>
            </a:pPr>
            <a:r>
              <a:rPr lang="en-GB" sz="4100">
                <a:solidFill>
                  <a:srgbClr val="100101"/>
                </a:solidFill>
              </a:rPr>
              <a:t>• Renoviction: Evictions for non-essential renovations, rarely necessary.</a:t>
            </a:r>
            <a:endParaRPr sz="4100">
              <a:solidFill>
                <a:srgbClr val="100101"/>
              </a:solidFill>
            </a:endParaRPr>
          </a:p>
          <a:p>
            <a:pPr indent="0" lvl="0" marL="0" rtl="0" algn="l">
              <a:spcBef>
                <a:spcPts val="0"/>
              </a:spcBef>
              <a:spcAft>
                <a:spcPts val="0"/>
              </a:spcAft>
              <a:buClr>
                <a:schemeClr val="dk1"/>
              </a:buClr>
              <a:buSzPct val="26829"/>
              <a:buFont typeface="Arial"/>
              <a:buNone/>
            </a:pPr>
            <a:r>
              <a:rPr lang="en-GB" sz="4100">
                <a:solidFill>
                  <a:srgbClr val="100101"/>
                </a:solidFill>
              </a:rPr>
              <a:t>• Landlord-use: Evictions for landlord/family occupancy, sometimes abused in larger buildings.</a:t>
            </a:r>
            <a:endParaRPr sz="4100">
              <a:solidFill>
                <a:srgbClr val="100101"/>
              </a:solidFill>
            </a:endParaRPr>
          </a:p>
          <a:p>
            <a:pPr indent="0" lvl="0" marL="0" rtl="0" algn="l">
              <a:spcBef>
                <a:spcPts val="0"/>
              </a:spcBef>
              <a:spcAft>
                <a:spcPts val="0"/>
              </a:spcAft>
              <a:buClr>
                <a:schemeClr val="dk1"/>
              </a:buClr>
              <a:buSzPct val="26829"/>
              <a:buFont typeface="Arial"/>
              <a:buNone/>
            </a:pPr>
            <a:r>
              <a:rPr lang="en-GB" sz="4100">
                <a:solidFill>
                  <a:srgbClr val="100101"/>
                </a:solidFill>
              </a:rPr>
              <a:t>• Cash-for-keys: Tenants pressured to leave for money, face higher rents.</a:t>
            </a:r>
            <a:endParaRPr sz="4100">
              <a:solidFill>
                <a:srgbClr val="100101"/>
              </a:solidFill>
            </a:endParaRPr>
          </a:p>
          <a:p>
            <a:pPr indent="0" lvl="0" marL="0" rtl="0" algn="l">
              <a:spcBef>
                <a:spcPts val="0"/>
              </a:spcBef>
              <a:spcAft>
                <a:spcPts val="0"/>
              </a:spcAft>
              <a:buClr>
                <a:schemeClr val="dk1"/>
              </a:buClr>
              <a:buSzPct val="26829"/>
              <a:buFont typeface="Arial"/>
              <a:buNone/>
            </a:pPr>
            <a:r>
              <a:rPr lang="en-GB" sz="4100">
                <a:solidFill>
                  <a:srgbClr val="100101"/>
                </a:solidFill>
              </a:rPr>
              <a:t>• Fixed-term leases: End dates remove security, enable displacement.</a:t>
            </a:r>
            <a:endParaRPr sz="4100">
              <a:solidFill>
                <a:srgbClr val="100101"/>
              </a:solidFill>
            </a:endParaRPr>
          </a:p>
          <a:p>
            <a:pPr indent="0" lvl="0" marL="0" rtl="0" algn="l">
              <a:spcBef>
                <a:spcPts val="0"/>
              </a:spcBef>
              <a:spcAft>
                <a:spcPts val="0"/>
              </a:spcAft>
              <a:buNone/>
            </a:pPr>
            <a:r>
              <a:rPr lang="en-GB" sz="4100">
                <a:solidFill>
                  <a:srgbClr val="100101"/>
                </a:solidFill>
              </a:rPr>
              <a:t>• Harassment: Neglect, threats, inspections, and frivolous evictions to force tenants out.</a:t>
            </a:r>
            <a:endParaRPr sz="4100">
              <a:solidFill>
                <a:srgbClr val="100101"/>
              </a:solidFill>
            </a:endParaRPr>
          </a:p>
        </p:txBody>
      </p:sp>
      <p:pic>
        <p:nvPicPr>
          <p:cNvPr id="154" name="Google Shape;154;p24"/>
          <p:cNvPicPr preferRelativeResize="0"/>
          <p:nvPr/>
        </p:nvPicPr>
        <p:blipFill>
          <a:blip r:embed="rId3">
            <a:alphaModFix/>
          </a:blip>
          <a:stretch>
            <a:fillRect/>
          </a:stretch>
        </p:blipFill>
        <p:spPr>
          <a:xfrm>
            <a:off x="0" y="-33950"/>
            <a:ext cx="9144000" cy="914405"/>
          </a:xfrm>
          <a:prstGeom prst="rect">
            <a:avLst/>
          </a:prstGeom>
          <a:noFill/>
          <a:ln>
            <a:noFill/>
          </a:ln>
        </p:spPr>
      </p:pic>
      <p:sp>
        <p:nvSpPr>
          <p:cNvPr id="155" name="Google Shape;155;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5"/>
          <p:cNvSpPr txBox="1"/>
          <p:nvPr>
            <p:ph type="title"/>
          </p:nvPr>
        </p:nvSpPr>
        <p:spPr>
          <a:xfrm>
            <a:off x="311700" y="9033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solidFill>
                  <a:srgbClr val="CC0000"/>
                </a:solidFill>
              </a:rPr>
              <a:t>Nova Scotia ACORN (Darryl King)</a:t>
            </a:r>
            <a:endParaRPr b="1">
              <a:solidFill>
                <a:srgbClr val="CC0000"/>
              </a:solidFill>
            </a:endParaRPr>
          </a:p>
        </p:txBody>
      </p:sp>
      <p:sp>
        <p:nvSpPr>
          <p:cNvPr id="161" name="Google Shape;161;p25"/>
          <p:cNvSpPr txBox="1"/>
          <p:nvPr>
            <p:ph idx="1" type="body"/>
          </p:nvPr>
        </p:nvSpPr>
        <p:spPr>
          <a:xfrm>
            <a:off x="311700" y="1476050"/>
            <a:ext cx="4861800" cy="3408300"/>
          </a:xfrm>
          <a:prstGeom prst="rect">
            <a:avLst/>
          </a:prstGeom>
        </p:spPr>
        <p:txBody>
          <a:bodyPr anchorCtr="0" anchor="t" bIns="91425" lIns="91425" spcFirstLastPara="1" rIns="91425" wrap="square" tIns="91425">
            <a:normAutofit fontScale="55000" lnSpcReduction="20000"/>
          </a:bodyPr>
          <a:lstStyle/>
          <a:p>
            <a:pPr indent="0" lvl="0" marL="0" rtl="0" algn="l">
              <a:spcBef>
                <a:spcPts val="0"/>
              </a:spcBef>
              <a:spcAft>
                <a:spcPts val="0"/>
              </a:spcAft>
              <a:buClr>
                <a:schemeClr val="dk1"/>
              </a:buClr>
              <a:buSzPct val="46173"/>
              <a:buFont typeface="Arial"/>
              <a:buNone/>
            </a:pPr>
            <a:r>
              <a:rPr b="1" lang="en-GB" sz="2382">
                <a:solidFill>
                  <a:schemeClr val="dk1"/>
                </a:solidFill>
              </a:rPr>
              <a:t>WON rent control - 5% rent cap</a:t>
            </a:r>
            <a:r>
              <a:rPr lang="en-GB" sz="2382">
                <a:solidFill>
                  <a:schemeClr val="dk1"/>
                </a:solidFill>
              </a:rPr>
              <a:t>, but big loopholes still exist</a:t>
            </a:r>
            <a:endParaRPr sz="2382">
              <a:solidFill>
                <a:schemeClr val="dk1"/>
              </a:solidFill>
            </a:endParaRPr>
          </a:p>
          <a:p>
            <a:pPr indent="-311802" lvl="0" marL="457200" rtl="0" algn="l">
              <a:spcBef>
                <a:spcPts val="0"/>
              </a:spcBef>
              <a:spcAft>
                <a:spcPts val="0"/>
              </a:spcAft>
              <a:buClr>
                <a:schemeClr val="dk1"/>
              </a:buClr>
              <a:buSzPct val="100000"/>
              <a:buChar char="●"/>
            </a:pPr>
            <a:r>
              <a:rPr b="1" lang="en-GB" sz="2382">
                <a:solidFill>
                  <a:schemeClr val="dk1"/>
                </a:solidFill>
              </a:rPr>
              <a:t>Fixed term leases</a:t>
            </a:r>
            <a:r>
              <a:rPr lang="en-GB" sz="2382">
                <a:solidFill>
                  <a:schemeClr val="dk1"/>
                </a:solidFill>
              </a:rPr>
              <a:t> - </a:t>
            </a:r>
            <a:r>
              <a:rPr lang="en-GB" sz="2382">
                <a:solidFill>
                  <a:schemeClr val="dk1"/>
                </a:solidFill>
              </a:rPr>
              <a:t>forces tenants to</a:t>
            </a:r>
            <a:r>
              <a:rPr lang="en-GB" sz="2382">
                <a:solidFill>
                  <a:schemeClr val="dk1"/>
                </a:solidFill>
              </a:rPr>
              <a:t> sign new lease every year/at end of each term</a:t>
            </a:r>
            <a:endParaRPr sz="2382">
              <a:solidFill>
                <a:schemeClr val="dk1"/>
              </a:solidFill>
            </a:endParaRPr>
          </a:p>
          <a:p>
            <a:pPr indent="-311802" lvl="1" marL="914400" rtl="0" algn="l">
              <a:spcBef>
                <a:spcPts val="0"/>
              </a:spcBef>
              <a:spcAft>
                <a:spcPts val="0"/>
              </a:spcAft>
              <a:buClr>
                <a:schemeClr val="dk1"/>
              </a:buClr>
              <a:buSzPct val="100000"/>
              <a:buChar char="○"/>
            </a:pPr>
            <a:r>
              <a:rPr lang="en-GB" sz="2382">
                <a:solidFill>
                  <a:schemeClr val="dk1"/>
                </a:solidFill>
              </a:rPr>
              <a:t>Used by landlords to work around rent cap - tenants kicked out with no hearing, no due process, or coerced into massive rent increases</a:t>
            </a:r>
            <a:endParaRPr sz="2382">
              <a:solidFill>
                <a:schemeClr val="dk1"/>
              </a:solidFill>
            </a:endParaRPr>
          </a:p>
          <a:p>
            <a:pPr indent="-311802" lvl="1" marL="914400" rtl="0" algn="l">
              <a:spcBef>
                <a:spcPts val="0"/>
              </a:spcBef>
              <a:spcAft>
                <a:spcPts val="0"/>
              </a:spcAft>
              <a:buClr>
                <a:schemeClr val="dk1"/>
              </a:buClr>
              <a:buSzPct val="100000"/>
              <a:buChar char="○"/>
            </a:pPr>
            <a:r>
              <a:rPr lang="en-GB" sz="2382">
                <a:solidFill>
                  <a:schemeClr val="dk1"/>
                </a:solidFill>
              </a:rPr>
              <a:t>ACORN’s report found over 35% of tenants on a FTL have been evicted on a FTL before - SHAME!</a:t>
            </a:r>
            <a:endParaRPr sz="2382">
              <a:solidFill>
                <a:schemeClr val="dk1"/>
              </a:solidFill>
            </a:endParaRPr>
          </a:p>
          <a:p>
            <a:pPr indent="-311802" lvl="0" marL="457200" rtl="0" algn="l">
              <a:spcBef>
                <a:spcPts val="0"/>
              </a:spcBef>
              <a:spcAft>
                <a:spcPts val="0"/>
              </a:spcAft>
              <a:buClr>
                <a:schemeClr val="dk1"/>
              </a:buClr>
              <a:buSzPct val="100000"/>
              <a:buChar char="●"/>
            </a:pPr>
            <a:r>
              <a:rPr b="1" lang="en-GB" sz="2382">
                <a:solidFill>
                  <a:schemeClr val="dk1"/>
                </a:solidFill>
              </a:rPr>
              <a:t>Rent cap only temporary</a:t>
            </a:r>
            <a:r>
              <a:rPr lang="en-GB" sz="2382">
                <a:solidFill>
                  <a:schemeClr val="dk1"/>
                </a:solidFill>
              </a:rPr>
              <a:t> - set to expire in 2027</a:t>
            </a:r>
            <a:endParaRPr sz="2382">
              <a:solidFill>
                <a:schemeClr val="dk1"/>
              </a:solidFill>
            </a:endParaRPr>
          </a:p>
          <a:p>
            <a:pPr indent="-311802" lvl="0" marL="457200" rtl="0" algn="l">
              <a:spcBef>
                <a:spcPts val="0"/>
              </a:spcBef>
              <a:spcAft>
                <a:spcPts val="0"/>
              </a:spcAft>
              <a:buClr>
                <a:schemeClr val="dk1"/>
              </a:buClr>
              <a:buSzPct val="100000"/>
              <a:buChar char="●"/>
            </a:pPr>
            <a:r>
              <a:rPr b="1" lang="en-GB" sz="2382">
                <a:solidFill>
                  <a:schemeClr val="dk1"/>
                </a:solidFill>
              </a:rPr>
              <a:t>Renovictions</a:t>
            </a:r>
            <a:r>
              <a:rPr lang="en-GB" sz="2382">
                <a:solidFill>
                  <a:schemeClr val="dk1"/>
                </a:solidFill>
              </a:rPr>
              <a:t> and </a:t>
            </a:r>
            <a:r>
              <a:rPr b="1" lang="en-GB" sz="2382">
                <a:solidFill>
                  <a:schemeClr val="dk1"/>
                </a:solidFill>
              </a:rPr>
              <a:t>landlord-use evictions</a:t>
            </a:r>
            <a:endParaRPr b="1" sz="2382">
              <a:solidFill>
                <a:schemeClr val="dk1"/>
              </a:solidFill>
            </a:endParaRPr>
          </a:p>
          <a:p>
            <a:pPr indent="0" lvl="0" marL="0" rtl="0" algn="l">
              <a:spcBef>
                <a:spcPts val="0"/>
              </a:spcBef>
              <a:spcAft>
                <a:spcPts val="0"/>
              </a:spcAft>
              <a:buClr>
                <a:schemeClr val="dk1"/>
              </a:buClr>
              <a:buSzPct val="46173"/>
              <a:buFont typeface="Arial"/>
              <a:buNone/>
            </a:pPr>
            <a:r>
              <a:t/>
            </a:r>
            <a:endParaRPr sz="2382">
              <a:solidFill>
                <a:schemeClr val="dk1"/>
              </a:solidFill>
            </a:endParaRPr>
          </a:p>
          <a:p>
            <a:pPr indent="0" lvl="0" marL="0" rtl="0" algn="l">
              <a:spcBef>
                <a:spcPts val="0"/>
              </a:spcBef>
              <a:spcAft>
                <a:spcPts val="0"/>
              </a:spcAft>
              <a:buClr>
                <a:schemeClr val="dk1"/>
              </a:buClr>
              <a:buSzPct val="42899"/>
              <a:buFont typeface="Arial"/>
              <a:buNone/>
            </a:pPr>
            <a:r>
              <a:rPr b="1" lang="en-GB" sz="2564">
                <a:solidFill>
                  <a:schemeClr val="dk1"/>
                </a:solidFill>
              </a:rPr>
              <a:t>Nova Scotia ACORN is demanding the province:</a:t>
            </a:r>
            <a:endParaRPr b="1" sz="2564">
              <a:solidFill>
                <a:schemeClr val="dk1"/>
              </a:solidFill>
            </a:endParaRPr>
          </a:p>
          <a:p>
            <a:pPr indent="-311802" lvl="0" marL="457200" rtl="0" algn="l">
              <a:spcBef>
                <a:spcPts val="0"/>
              </a:spcBef>
              <a:spcAft>
                <a:spcPts val="0"/>
              </a:spcAft>
              <a:buClr>
                <a:schemeClr val="dk1"/>
              </a:buClr>
              <a:buSzPct val="100000"/>
              <a:buChar char="●"/>
            </a:pPr>
            <a:r>
              <a:rPr lang="en-GB" sz="2382">
                <a:solidFill>
                  <a:schemeClr val="dk1"/>
                </a:solidFill>
              </a:rPr>
              <a:t>BAN all fixed term leases</a:t>
            </a:r>
            <a:endParaRPr sz="2382">
              <a:solidFill>
                <a:schemeClr val="dk1"/>
              </a:solidFill>
            </a:endParaRPr>
          </a:p>
          <a:p>
            <a:pPr indent="-311802" lvl="0" marL="457200" rtl="0" algn="l">
              <a:spcBef>
                <a:spcPts val="0"/>
              </a:spcBef>
              <a:spcAft>
                <a:spcPts val="0"/>
              </a:spcAft>
              <a:buClr>
                <a:schemeClr val="dk1"/>
              </a:buClr>
              <a:buSzPct val="100000"/>
              <a:buChar char="●"/>
            </a:pPr>
            <a:r>
              <a:rPr lang="en-GB" sz="2382">
                <a:solidFill>
                  <a:schemeClr val="dk1"/>
                </a:solidFill>
              </a:rPr>
              <a:t>Make rent control permanent</a:t>
            </a:r>
            <a:endParaRPr sz="2382">
              <a:solidFill>
                <a:schemeClr val="dk1"/>
              </a:solidFill>
            </a:endParaRPr>
          </a:p>
          <a:p>
            <a:pPr indent="-311802" lvl="0" marL="457200" rtl="0" algn="l">
              <a:spcBef>
                <a:spcPts val="0"/>
              </a:spcBef>
              <a:spcAft>
                <a:spcPts val="0"/>
              </a:spcAft>
              <a:buClr>
                <a:schemeClr val="dk1"/>
              </a:buClr>
              <a:buSzPct val="100000"/>
              <a:buChar char="●"/>
            </a:pPr>
            <a:r>
              <a:rPr lang="en-GB" sz="2382">
                <a:solidFill>
                  <a:schemeClr val="dk1"/>
                </a:solidFill>
              </a:rPr>
              <a:t>Build robust rules around rent control to stop other loopholes like renovictions and landlord-use evictions</a:t>
            </a:r>
            <a:endParaRPr/>
          </a:p>
        </p:txBody>
      </p:sp>
      <p:pic>
        <p:nvPicPr>
          <p:cNvPr id="162" name="Google Shape;162;p25"/>
          <p:cNvPicPr preferRelativeResize="0"/>
          <p:nvPr/>
        </p:nvPicPr>
        <p:blipFill>
          <a:blip r:embed="rId3">
            <a:alphaModFix/>
          </a:blip>
          <a:stretch>
            <a:fillRect/>
          </a:stretch>
        </p:blipFill>
        <p:spPr>
          <a:xfrm>
            <a:off x="0" y="-33950"/>
            <a:ext cx="9144000" cy="914405"/>
          </a:xfrm>
          <a:prstGeom prst="rect">
            <a:avLst/>
          </a:prstGeom>
          <a:noFill/>
          <a:ln>
            <a:noFill/>
          </a:ln>
        </p:spPr>
      </p:pic>
      <p:sp>
        <p:nvSpPr>
          <p:cNvPr id="163" name="Google Shape;163;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164" name="Google Shape;164;p25" title="20260121_115149.jpg"/>
          <p:cNvPicPr preferRelativeResize="0"/>
          <p:nvPr/>
        </p:nvPicPr>
        <p:blipFill rotWithShape="1">
          <a:blip r:embed="rId4">
            <a:alphaModFix/>
          </a:blip>
          <a:srcRect b="14182" l="13995" r="20452" t="18154"/>
          <a:stretch/>
        </p:blipFill>
        <p:spPr>
          <a:xfrm>
            <a:off x="5223150" y="2758050"/>
            <a:ext cx="2561874" cy="1983375"/>
          </a:xfrm>
          <a:prstGeom prst="rect">
            <a:avLst/>
          </a:prstGeom>
          <a:noFill/>
          <a:ln>
            <a:noFill/>
          </a:ln>
        </p:spPr>
      </p:pic>
      <p:pic>
        <p:nvPicPr>
          <p:cNvPr id="165" name="Google Shape;165;p25" title="565122180_1237727128397770_1690245102185435239_n.jpg"/>
          <p:cNvPicPr preferRelativeResize="0"/>
          <p:nvPr/>
        </p:nvPicPr>
        <p:blipFill rotWithShape="1">
          <a:blip r:embed="rId5">
            <a:alphaModFix/>
          </a:blip>
          <a:srcRect b="11381" l="3131" r="3121" t="5424"/>
          <a:stretch/>
        </p:blipFill>
        <p:spPr>
          <a:xfrm>
            <a:off x="5223150" y="1476052"/>
            <a:ext cx="3798001" cy="1281999"/>
          </a:xfrm>
          <a:prstGeom prst="rect">
            <a:avLst/>
          </a:prstGeom>
          <a:noFill/>
          <a:ln>
            <a:noFill/>
          </a:ln>
        </p:spPr>
      </p:pic>
      <p:pic>
        <p:nvPicPr>
          <p:cNvPr id="166" name="Google Shape;166;p25" title="20260119_125818.jpg"/>
          <p:cNvPicPr preferRelativeResize="0"/>
          <p:nvPr/>
        </p:nvPicPr>
        <p:blipFill rotWithShape="1">
          <a:blip r:embed="rId6">
            <a:alphaModFix/>
          </a:blip>
          <a:srcRect b="4052" l="6543" r="6552" t="4052"/>
          <a:stretch/>
        </p:blipFill>
        <p:spPr>
          <a:xfrm>
            <a:off x="7715250" y="2758050"/>
            <a:ext cx="1350485" cy="190517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6"/>
          <p:cNvSpPr txBox="1"/>
          <p:nvPr>
            <p:ph type="title"/>
          </p:nvPr>
        </p:nvSpPr>
        <p:spPr>
          <a:xfrm>
            <a:off x="311700" y="11919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solidFill>
                  <a:srgbClr val="CC0000"/>
                </a:solidFill>
              </a:rPr>
              <a:t>Federal Government &amp; Housing (Nichola Taylor) </a:t>
            </a:r>
            <a:endParaRPr b="1">
              <a:solidFill>
                <a:srgbClr val="CC0000"/>
              </a:solidFill>
            </a:endParaRPr>
          </a:p>
        </p:txBody>
      </p:sp>
      <p:sp>
        <p:nvSpPr>
          <p:cNvPr id="172" name="Google Shape;172;p26"/>
          <p:cNvSpPr txBox="1"/>
          <p:nvPr>
            <p:ph idx="1" type="body"/>
          </p:nvPr>
        </p:nvSpPr>
        <p:spPr>
          <a:xfrm>
            <a:off x="311700" y="1912550"/>
            <a:ext cx="8520600" cy="32310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en-GB"/>
              <a:t>ACORN has demanded that the federal </a:t>
            </a:r>
            <a:r>
              <a:rPr lang="en-GB"/>
              <a:t>government</a:t>
            </a:r>
            <a:r>
              <a:rPr lang="en-GB"/>
              <a:t>:</a:t>
            </a:r>
            <a:endParaRPr/>
          </a:p>
          <a:p>
            <a:pPr indent="-302414" lvl="0" marL="457200" rtl="0" algn="l">
              <a:spcBef>
                <a:spcPts val="1200"/>
              </a:spcBef>
              <a:spcAft>
                <a:spcPts val="0"/>
              </a:spcAft>
              <a:buSzPct val="100000"/>
              <a:buChar char="-"/>
            </a:pPr>
            <a:r>
              <a:rPr b="1" lang="en-GB" sz="1367"/>
              <a:t>Build affordable non market housing  and </a:t>
            </a:r>
            <a:r>
              <a:rPr b="1" lang="en-GB" sz="1367" u="sng">
                <a:solidFill>
                  <a:srgbClr val="100101"/>
                </a:solidFill>
              </a:rPr>
              <a:t>Protect existing affordable housing</a:t>
            </a:r>
            <a:endParaRPr b="1" sz="1367" u="sng">
              <a:solidFill>
                <a:srgbClr val="100101"/>
              </a:solidFill>
            </a:endParaRPr>
          </a:p>
          <a:p>
            <a:pPr indent="0" lvl="0" marL="0" rtl="0" algn="l">
              <a:spcBef>
                <a:spcPts val="1200"/>
              </a:spcBef>
              <a:spcAft>
                <a:spcPts val="0"/>
              </a:spcAft>
              <a:buNone/>
            </a:pPr>
            <a:r>
              <a:rPr lang="en-GB"/>
              <a:t>Specifically:</a:t>
            </a:r>
            <a:endParaRPr/>
          </a:p>
          <a:p>
            <a:pPr indent="-301466" lvl="0" marL="457200" rtl="0" algn="l">
              <a:spcBef>
                <a:spcPts val="1200"/>
              </a:spcBef>
              <a:spcAft>
                <a:spcPts val="0"/>
              </a:spcAft>
              <a:buClr>
                <a:srgbClr val="000000"/>
              </a:buClr>
              <a:buSzPct val="100000"/>
              <a:buChar char="-"/>
            </a:pPr>
            <a:r>
              <a:rPr lang="en-GB" sz="1350">
                <a:solidFill>
                  <a:srgbClr val="000000"/>
                </a:solidFill>
              </a:rPr>
              <a:t>Champion the </a:t>
            </a:r>
            <a:r>
              <a:rPr lang="en-GB" sz="1350" u="sng">
                <a:solidFill>
                  <a:srgbClr val="000000"/>
                </a:solidFill>
              </a:rPr>
              <a:t>protection</a:t>
            </a:r>
            <a:r>
              <a:rPr lang="en-GB" sz="1350">
                <a:solidFill>
                  <a:srgbClr val="000000"/>
                </a:solidFill>
              </a:rPr>
              <a:t> of affordable housing with federal leadership!</a:t>
            </a:r>
            <a:endParaRPr sz="1350">
              <a:solidFill>
                <a:srgbClr val="000000"/>
              </a:solidFill>
            </a:endParaRPr>
          </a:p>
          <a:p>
            <a:pPr indent="0" lvl="0" marL="0" rtl="0" algn="l">
              <a:spcBef>
                <a:spcPts val="1200"/>
              </a:spcBef>
              <a:spcAft>
                <a:spcPts val="0"/>
              </a:spcAft>
              <a:buNone/>
            </a:pPr>
            <a:r>
              <a:rPr lang="en-GB" sz="1350">
                <a:solidFill>
                  <a:srgbClr val="000000"/>
                </a:solidFill>
              </a:rPr>
              <a:t>HOW?</a:t>
            </a:r>
            <a:endParaRPr sz="1350">
              <a:solidFill>
                <a:srgbClr val="000000"/>
              </a:solidFill>
            </a:endParaRPr>
          </a:p>
          <a:p>
            <a:pPr indent="-301466" lvl="0" marL="457200" rtl="0" algn="l">
              <a:spcBef>
                <a:spcPts val="1200"/>
              </a:spcBef>
              <a:spcAft>
                <a:spcPts val="0"/>
              </a:spcAft>
              <a:buClr>
                <a:srgbClr val="000000"/>
              </a:buClr>
              <a:buSzPct val="100000"/>
              <a:buChar char="-"/>
            </a:pPr>
            <a:r>
              <a:rPr lang="en-GB" sz="1350">
                <a:solidFill>
                  <a:srgbClr val="000000"/>
                </a:solidFill>
              </a:rPr>
              <a:t>Leverage federal housing funding to </a:t>
            </a:r>
            <a:r>
              <a:rPr b="1" lang="en-GB" sz="1350">
                <a:solidFill>
                  <a:srgbClr val="000000"/>
                </a:solidFill>
              </a:rPr>
              <a:t>require provinces/municipalities to meet tenant protection standards</a:t>
            </a:r>
            <a:r>
              <a:rPr lang="en-GB" sz="1350">
                <a:solidFill>
                  <a:srgbClr val="000000"/>
                </a:solidFill>
              </a:rPr>
              <a:t>.</a:t>
            </a:r>
            <a:endParaRPr sz="1350">
              <a:solidFill>
                <a:srgbClr val="000000"/>
              </a:solidFill>
            </a:endParaRPr>
          </a:p>
          <a:p>
            <a:pPr indent="-301466" lvl="0" marL="457200" rtl="0" algn="l">
              <a:spcBef>
                <a:spcPts val="0"/>
              </a:spcBef>
              <a:spcAft>
                <a:spcPts val="0"/>
              </a:spcAft>
              <a:buClr>
                <a:srgbClr val="000000"/>
              </a:buClr>
              <a:buSzPct val="100000"/>
              <a:buChar char="-"/>
            </a:pPr>
            <a:r>
              <a:rPr lang="en-GB" sz="1350">
                <a:solidFill>
                  <a:srgbClr val="000000"/>
                </a:solidFill>
              </a:rPr>
              <a:t>Push for the Renters’ Bill of Rights to include:</a:t>
            </a:r>
            <a:endParaRPr sz="1350">
              <a:solidFill>
                <a:srgbClr val="000000"/>
              </a:solidFill>
            </a:endParaRPr>
          </a:p>
          <a:p>
            <a:pPr indent="-301466" lvl="1" marL="914400" rtl="0" algn="l">
              <a:spcBef>
                <a:spcPts val="0"/>
              </a:spcBef>
              <a:spcAft>
                <a:spcPts val="0"/>
              </a:spcAft>
              <a:buClr>
                <a:srgbClr val="000000"/>
              </a:buClr>
              <a:buSzPct val="100000"/>
              <a:buChar char="-"/>
            </a:pPr>
            <a:r>
              <a:rPr lang="en-GB" sz="1350">
                <a:solidFill>
                  <a:srgbClr val="000000"/>
                </a:solidFill>
              </a:rPr>
              <a:t>Real rent control, no loopholes.</a:t>
            </a:r>
            <a:endParaRPr sz="1350">
              <a:solidFill>
                <a:srgbClr val="000000"/>
              </a:solidFill>
            </a:endParaRPr>
          </a:p>
          <a:p>
            <a:pPr indent="-301466" lvl="1" marL="914400" rtl="0" algn="l">
              <a:spcBef>
                <a:spcPts val="0"/>
              </a:spcBef>
              <a:spcAft>
                <a:spcPts val="0"/>
              </a:spcAft>
              <a:buClr>
                <a:srgbClr val="000000"/>
              </a:buClr>
              <a:buSzPct val="100000"/>
              <a:buChar char="-"/>
            </a:pPr>
            <a:r>
              <a:rPr lang="en-GB" sz="1350">
                <a:solidFill>
                  <a:srgbClr val="000000"/>
                </a:solidFill>
              </a:rPr>
              <a:t>Bans on no-fault evictions and end fixed-term lease abuse.</a:t>
            </a:r>
            <a:endParaRPr sz="1350">
              <a:solidFill>
                <a:srgbClr val="000000"/>
              </a:solidFill>
            </a:endParaRPr>
          </a:p>
          <a:p>
            <a:pPr indent="-301466" lvl="1" marL="914400" rtl="0" algn="l">
              <a:spcBef>
                <a:spcPts val="0"/>
              </a:spcBef>
              <a:spcAft>
                <a:spcPts val="0"/>
              </a:spcAft>
              <a:buClr>
                <a:srgbClr val="000000"/>
              </a:buClr>
              <a:buSzPct val="100000"/>
              <a:buChar char="-"/>
            </a:pPr>
            <a:r>
              <a:rPr lang="en-GB" sz="1350">
                <a:solidFill>
                  <a:srgbClr val="000000"/>
                </a:solidFill>
              </a:rPr>
              <a:t>Secure tenure for all renters.</a:t>
            </a:r>
            <a:endParaRPr sz="1350">
              <a:solidFill>
                <a:srgbClr val="000000"/>
              </a:solidFill>
            </a:endParaRPr>
          </a:p>
          <a:p>
            <a:pPr indent="-301466" lvl="0" marL="457200" rtl="0" algn="l">
              <a:spcBef>
                <a:spcPts val="0"/>
              </a:spcBef>
              <a:spcAft>
                <a:spcPts val="0"/>
              </a:spcAft>
              <a:buClr>
                <a:srgbClr val="000000"/>
              </a:buClr>
              <a:buSzPct val="100000"/>
              <a:buChar char="-"/>
            </a:pPr>
            <a:r>
              <a:rPr lang="en-GB" sz="1350">
                <a:solidFill>
                  <a:srgbClr val="000000"/>
                </a:solidFill>
              </a:rPr>
              <a:t>Ensure Build Canada Homes funding prioritizes adequate, non-market housing for tenants in core housing need.</a:t>
            </a:r>
            <a:endParaRPr sz="1350"/>
          </a:p>
        </p:txBody>
      </p:sp>
      <p:pic>
        <p:nvPicPr>
          <p:cNvPr id="173" name="Google Shape;173;p26"/>
          <p:cNvPicPr preferRelativeResize="0"/>
          <p:nvPr/>
        </p:nvPicPr>
        <p:blipFill>
          <a:blip r:embed="rId3">
            <a:alphaModFix/>
          </a:blip>
          <a:stretch>
            <a:fillRect/>
          </a:stretch>
        </p:blipFill>
        <p:spPr>
          <a:xfrm>
            <a:off x="0" y="-33950"/>
            <a:ext cx="9144000" cy="914405"/>
          </a:xfrm>
          <a:prstGeom prst="rect">
            <a:avLst/>
          </a:prstGeom>
          <a:noFill/>
          <a:ln>
            <a:noFill/>
          </a:ln>
        </p:spPr>
      </p:pic>
      <p:sp>
        <p:nvSpPr>
          <p:cNvPr id="174" name="Google Shape;174;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7"/>
          <p:cNvSpPr txBox="1"/>
          <p:nvPr>
            <p:ph type="title"/>
          </p:nvPr>
        </p:nvSpPr>
        <p:spPr>
          <a:xfrm>
            <a:off x="311700" y="11919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solidFill>
                  <a:srgbClr val="CC0000"/>
                </a:solidFill>
              </a:rPr>
              <a:t>What is Build Canada Homes?</a:t>
            </a:r>
            <a:endParaRPr b="1">
              <a:solidFill>
                <a:srgbClr val="CC0000"/>
              </a:solidFill>
            </a:endParaRPr>
          </a:p>
        </p:txBody>
      </p:sp>
      <p:sp>
        <p:nvSpPr>
          <p:cNvPr id="180" name="Google Shape;180;p27"/>
          <p:cNvSpPr txBox="1"/>
          <p:nvPr>
            <p:ph idx="1" type="body"/>
          </p:nvPr>
        </p:nvSpPr>
        <p:spPr>
          <a:xfrm>
            <a:off x="311700" y="1912550"/>
            <a:ext cx="8520600" cy="3231000"/>
          </a:xfrm>
          <a:prstGeom prst="rect">
            <a:avLst/>
          </a:prstGeom>
        </p:spPr>
        <p:txBody>
          <a:bodyPr anchorCtr="0" anchor="t" bIns="91425" lIns="91425" spcFirstLastPara="1" rIns="91425" wrap="square" tIns="91425">
            <a:normAutofit fontScale="92500" lnSpcReduction="10000"/>
          </a:bodyPr>
          <a:lstStyle/>
          <a:p>
            <a:pPr indent="-334327" lvl="0" marL="457200" rtl="0" algn="l">
              <a:spcBef>
                <a:spcPts val="1200"/>
              </a:spcBef>
              <a:spcAft>
                <a:spcPts val="0"/>
              </a:spcAft>
              <a:buSzPct val="100000"/>
              <a:buChar char="●"/>
            </a:pPr>
            <a:r>
              <a:rPr lang="en-GB"/>
              <a:t>It's</a:t>
            </a:r>
            <a:r>
              <a:rPr lang="en-GB"/>
              <a:t> a new federal agency set up to build housing (mostly non market they say)</a:t>
            </a:r>
            <a:endParaRPr/>
          </a:p>
          <a:p>
            <a:pPr indent="-334327" lvl="0" marL="457200" rtl="0" algn="l">
              <a:spcBef>
                <a:spcPts val="0"/>
              </a:spcBef>
              <a:spcAft>
                <a:spcPts val="0"/>
              </a:spcAft>
              <a:buSzPct val="100000"/>
              <a:buChar char="●"/>
            </a:pPr>
            <a:r>
              <a:rPr lang="en-GB"/>
              <a:t>Federal Government </a:t>
            </a:r>
            <a:r>
              <a:rPr lang="en-GB"/>
              <a:t>announced</a:t>
            </a:r>
            <a:r>
              <a:rPr lang="en-GB"/>
              <a:t> in the fall they were investing $13 BILLION to this NEW agency</a:t>
            </a:r>
            <a:endParaRPr/>
          </a:p>
          <a:p>
            <a:pPr indent="-334327" lvl="0" marL="457200" rtl="0" algn="l">
              <a:spcBef>
                <a:spcPts val="0"/>
              </a:spcBef>
              <a:spcAft>
                <a:spcPts val="0"/>
              </a:spcAft>
              <a:buSzPct val="100000"/>
              <a:buChar char="●"/>
            </a:pPr>
            <a:r>
              <a:rPr lang="en-GB"/>
              <a:t>Building rental housing and deeply affordable rental housing is obvious </a:t>
            </a:r>
            <a:r>
              <a:rPr lang="en-GB"/>
              <a:t>desperately</a:t>
            </a:r>
            <a:r>
              <a:rPr lang="en-GB"/>
              <a:t> needed.</a:t>
            </a:r>
            <a:endParaRPr/>
          </a:p>
          <a:p>
            <a:pPr indent="-334327" lvl="0" marL="457200" rtl="0" algn="l">
              <a:spcBef>
                <a:spcPts val="0"/>
              </a:spcBef>
              <a:spcAft>
                <a:spcPts val="0"/>
              </a:spcAft>
              <a:buSzPct val="100000"/>
              <a:buChar char="●"/>
            </a:pPr>
            <a:r>
              <a:rPr lang="en-GB"/>
              <a:t>BUT its only ½ the solution.  The government also needs to Protect the EXISTING affordable housing.  Where many of us we all live right now!</a:t>
            </a:r>
            <a:endParaRPr/>
          </a:p>
          <a:p>
            <a:pPr indent="-334327" lvl="0" marL="457200" rtl="0" algn="l">
              <a:spcBef>
                <a:spcPts val="0"/>
              </a:spcBef>
              <a:spcAft>
                <a:spcPts val="0"/>
              </a:spcAft>
              <a:buSzPct val="100000"/>
              <a:buChar char="●"/>
            </a:pPr>
            <a:r>
              <a:rPr lang="en-GB"/>
              <a:t>Recent </a:t>
            </a:r>
            <a:r>
              <a:rPr lang="en-GB"/>
              <a:t>analysis by the federal budgetary office (PBO) shows that the estimated number of units being built in the next 5 years not a big as they hoped.</a:t>
            </a:r>
            <a:r>
              <a:rPr lang="en-GB"/>
              <a:t> </a:t>
            </a:r>
            <a:endParaRPr/>
          </a:p>
          <a:p>
            <a:pPr indent="-357822" lvl="0" marL="457200" rtl="0" algn="l">
              <a:spcBef>
                <a:spcPts val="0"/>
              </a:spcBef>
              <a:spcAft>
                <a:spcPts val="0"/>
              </a:spcAft>
              <a:buClr>
                <a:schemeClr val="dk1"/>
              </a:buClr>
              <a:buSzPct val="137500"/>
              <a:buChar char="●"/>
            </a:pPr>
            <a:r>
              <a:rPr lang="en-GB" sz="1600">
                <a:solidFill>
                  <a:schemeClr val="dk1"/>
                </a:solidFill>
              </a:rPr>
              <a:t>The PBO provides independent, non-partisan financial and economic analysis to assist government bodies in scrutinizing public spending</a:t>
            </a:r>
            <a:r>
              <a:rPr lang="en-GB" sz="1600">
                <a:solidFill>
                  <a:schemeClr val="dk1"/>
                </a:solidFill>
                <a:highlight>
                  <a:srgbClr val="1F1F1F"/>
                </a:highlight>
              </a:rPr>
              <a:t>.</a:t>
            </a:r>
            <a:endParaRPr sz="2200">
              <a:solidFill>
                <a:schemeClr val="dk1"/>
              </a:solidFill>
            </a:endParaRPr>
          </a:p>
        </p:txBody>
      </p:sp>
      <p:pic>
        <p:nvPicPr>
          <p:cNvPr id="181" name="Google Shape;181;p27"/>
          <p:cNvPicPr preferRelativeResize="0"/>
          <p:nvPr/>
        </p:nvPicPr>
        <p:blipFill>
          <a:blip r:embed="rId3">
            <a:alphaModFix/>
          </a:blip>
          <a:stretch>
            <a:fillRect/>
          </a:stretch>
        </p:blipFill>
        <p:spPr>
          <a:xfrm>
            <a:off x="0" y="-33950"/>
            <a:ext cx="9144000" cy="914405"/>
          </a:xfrm>
          <a:prstGeom prst="rect">
            <a:avLst/>
          </a:prstGeom>
          <a:noFill/>
          <a:ln>
            <a:noFill/>
          </a:ln>
        </p:spPr>
      </p:pic>
      <p:sp>
        <p:nvSpPr>
          <p:cNvPr id="182" name="Google Shape;182;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8"/>
          <p:cNvSpPr txBox="1"/>
          <p:nvPr>
            <p:ph type="title"/>
          </p:nvPr>
        </p:nvSpPr>
        <p:spPr>
          <a:xfrm>
            <a:off x="311700" y="8853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solidFill>
                  <a:srgbClr val="CC0000"/>
                </a:solidFill>
              </a:rPr>
              <a:t>Federal Housing Spending Over Next 5 Years</a:t>
            </a:r>
            <a:endParaRPr b="1">
              <a:solidFill>
                <a:srgbClr val="CC0000"/>
              </a:solidFill>
            </a:endParaRPr>
          </a:p>
        </p:txBody>
      </p:sp>
      <p:pic>
        <p:nvPicPr>
          <p:cNvPr id="188" name="Google Shape;188;p28"/>
          <p:cNvPicPr preferRelativeResize="0"/>
          <p:nvPr/>
        </p:nvPicPr>
        <p:blipFill>
          <a:blip r:embed="rId3">
            <a:alphaModFix/>
          </a:blip>
          <a:stretch>
            <a:fillRect/>
          </a:stretch>
        </p:blipFill>
        <p:spPr>
          <a:xfrm>
            <a:off x="311700" y="1458029"/>
            <a:ext cx="8520599" cy="3584199"/>
          </a:xfrm>
          <a:prstGeom prst="rect">
            <a:avLst/>
          </a:prstGeom>
          <a:noFill/>
          <a:ln>
            <a:noFill/>
          </a:ln>
        </p:spPr>
      </p:pic>
      <p:pic>
        <p:nvPicPr>
          <p:cNvPr id="189" name="Google Shape;189;p28"/>
          <p:cNvPicPr preferRelativeResize="0"/>
          <p:nvPr/>
        </p:nvPicPr>
        <p:blipFill>
          <a:blip r:embed="rId4">
            <a:alphaModFix/>
          </a:blip>
          <a:stretch>
            <a:fillRect/>
          </a:stretch>
        </p:blipFill>
        <p:spPr>
          <a:xfrm>
            <a:off x="0" y="-33950"/>
            <a:ext cx="9144000" cy="914405"/>
          </a:xfrm>
          <a:prstGeom prst="rect">
            <a:avLst/>
          </a:prstGeom>
          <a:noFill/>
          <a:ln>
            <a:noFill/>
          </a:ln>
        </p:spPr>
      </p:pic>
      <p:sp>
        <p:nvSpPr>
          <p:cNvPr id="190" name="Google Shape;190;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9"/>
          <p:cNvSpPr txBox="1"/>
          <p:nvPr>
            <p:ph type="title"/>
          </p:nvPr>
        </p:nvSpPr>
        <p:spPr>
          <a:xfrm>
            <a:off x="311700" y="1152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solidFill>
                  <a:srgbClr val="CC0000"/>
                </a:solidFill>
              </a:rPr>
              <a:t>Estimated 26,000 new units.  </a:t>
            </a:r>
            <a:r>
              <a:rPr b="1" lang="en-GB" sz="2355">
                <a:solidFill>
                  <a:srgbClr val="CC0000"/>
                </a:solidFill>
              </a:rPr>
              <a:t>13,000 for lower income folks</a:t>
            </a:r>
            <a:endParaRPr b="1" sz="2355">
              <a:solidFill>
                <a:srgbClr val="CC0000"/>
              </a:solidFill>
            </a:endParaRPr>
          </a:p>
        </p:txBody>
      </p:sp>
      <p:pic>
        <p:nvPicPr>
          <p:cNvPr id="196" name="Google Shape;196;p29"/>
          <p:cNvPicPr preferRelativeResize="0"/>
          <p:nvPr/>
        </p:nvPicPr>
        <p:blipFill rotWithShape="1">
          <a:blip r:embed="rId3">
            <a:alphaModFix/>
          </a:blip>
          <a:srcRect b="6812" l="0" r="6968" t="0"/>
          <a:stretch/>
        </p:blipFill>
        <p:spPr>
          <a:xfrm>
            <a:off x="0" y="1923850"/>
            <a:ext cx="8704100" cy="3229800"/>
          </a:xfrm>
          <a:prstGeom prst="rect">
            <a:avLst/>
          </a:prstGeom>
          <a:noFill/>
          <a:ln>
            <a:noFill/>
          </a:ln>
        </p:spPr>
      </p:pic>
      <p:pic>
        <p:nvPicPr>
          <p:cNvPr id="197" name="Google Shape;197;p29"/>
          <p:cNvPicPr preferRelativeResize="0"/>
          <p:nvPr/>
        </p:nvPicPr>
        <p:blipFill>
          <a:blip r:embed="rId4">
            <a:alphaModFix/>
          </a:blip>
          <a:stretch>
            <a:fillRect/>
          </a:stretch>
        </p:blipFill>
        <p:spPr>
          <a:xfrm>
            <a:off x="0" y="-33950"/>
            <a:ext cx="9144000" cy="914405"/>
          </a:xfrm>
          <a:prstGeom prst="rect">
            <a:avLst/>
          </a:prstGeom>
          <a:noFill/>
          <a:ln>
            <a:noFill/>
          </a:ln>
        </p:spPr>
      </p:pic>
      <p:sp>
        <p:nvSpPr>
          <p:cNvPr id="198" name="Google Shape;198;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0"/>
          <p:cNvSpPr txBox="1"/>
          <p:nvPr>
            <p:ph type="title"/>
          </p:nvPr>
        </p:nvSpPr>
        <p:spPr>
          <a:xfrm>
            <a:off x="311700" y="12089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solidFill>
                  <a:srgbClr val="CC0000"/>
                </a:solidFill>
              </a:rPr>
              <a:t>HOW much housing do we lose every year?</a:t>
            </a:r>
            <a:r>
              <a:rPr b="1" lang="en-GB">
                <a:solidFill>
                  <a:srgbClr val="CC0000"/>
                </a:solidFill>
              </a:rPr>
              <a:t> </a:t>
            </a:r>
            <a:endParaRPr b="1">
              <a:solidFill>
                <a:srgbClr val="CC0000"/>
              </a:solidFill>
            </a:endParaRPr>
          </a:p>
        </p:txBody>
      </p:sp>
      <p:sp>
        <p:nvSpPr>
          <p:cNvPr id="204" name="Google Shape;204;p30"/>
          <p:cNvSpPr txBox="1"/>
          <p:nvPr>
            <p:ph idx="1" type="body"/>
          </p:nvPr>
        </p:nvSpPr>
        <p:spPr>
          <a:xfrm>
            <a:off x="311700" y="1522125"/>
            <a:ext cx="8520600" cy="36213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None/>
            </a:pPr>
            <a:r>
              <a:t/>
            </a:r>
            <a:endParaRPr sz="400"/>
          </a:p>
          <a:p>
            <a:pPr indent="-333375" lvl="0" marL="457200" rtl="0" algn="l">
              <a:spcBef>
                <a:spcPts val="1200"/>
              </a:spcBef>
              <a:spcAft>
                <a:spcPts val="0"/>
              </a:spcAft>
              <a:buClr>
                <a:srgbClr val="000000"/>
              </a:buClr>
              <a:buSzPts val="1650"/>
              <a:buChar char="●"/>
            </a:pPr>
            <a:r>
              <a:rPr b="1" lang="en-GB" sz="1650">
                <a:solidFill>
                  <a:srgbClr val="000000"/>
                </a:solidFill>
              </a:rPr>
              <a:t>We are losing affordable rentals faster than we are building them</a:t>
            </a:r>
            <a:r>
              <a:rPr lang="en-GB" sz="1650">
                <a:solidFill>
                  <a:srgbClr val="000000"/>
                </a:solidFill>
              </a:rPr>
              <a:t>: </a:t>
            </a:r>
            <a:endParaRPr sz="1650">
              <a:solidFill>
                <a:srgbClr val="000000"/>
              </a:solidFill>
            </a:endParaRPr>
          </a:p>
          <a:p>
            <a:pPr indent="-333375" lvl="1" marL="914400" rtl="0" algn="l">
              <a:spcBef>
                <a:spcPts val="0"/>
              </a:spcBef>
              <a:spcAft>
                <a:spcPts val="0"/>
              </a:spcAft>
              <a:buClr>
                <a:srgbClr val="000000"/>
              </a:buClr>
              <a:buSzPts val="1650"/>
              <a:buChar char="○"/>
            </a:pPr>
            <a:r>
              <a:rPr lang="en-GB" sz="1650">
                <a:solidFill>
                  <a:srgbClr val="000000"/>
                </a:solidFill>
              </a:rPr>
              <a:t>Between 2016–2021, Canada lost 230,000 affordable rental units (CHEC, 2022)</a:t>
            </a:r>
            <a:endParaRPr sz="1650">
              <a:solidFill>
                <a:srgbClr val="000000"/>
              </a:solidFill>
            </a:endParaRPr>
          </a:p>
          <a:p>
            <a:pPr indent="-333375" lvl="1" marL="914400" rtl="0" algn="l">
              <a:spcBef>
                <a:spcPts val="0"/>
              </a:spcBef>
              <a:spcAft>
                <a:spcPts val="0"/>
              </a:spcAft>
              <a:buClr>
                <a:srgbClr val="000000"/>
              </a:buClr>
              <a:buSzPts val="1650"/>
              <a:buChar char="○"/>
            </a:pPr>
            <a:r>
              <a:rPr lang="en-GB" sz="1650">
                <a:solidFill>
                  <a:srgbClr val="000000"/>
                </a:solidFill>
              </a:rPr>
              <a:t> That is 46,000/ year</a:t>
            </a:r>
            <a:endParaRPr sz="1650">
              <a:solidFill>
                <a:srgbClr val="000000"/>
              </a:solidFill>
            </a:endParaRPr>
          </a:p>
          <a:p>
            <a:pPr indent="-323850" lvl="0" marL="457200" rtl="0" algn="l">
              <a:spcBef>
                <a:spcPts val="0"/>
              </a:spcBef>
              <a:spcAft>
                <a:spcPts val="0"/>
              </a:spcAft>
              <a:buClr>
                <a:srgbClr val="000000"/>
              </a:buClr>
              <a:buSzPts val="1500"/>
              <a:buChar char="●"/>
            </a:pPr>
            <a:r>
              <a:rPr b="1" lang="en-GB" sz="1650">
                <a:solidFill>
                  <a:srgbClr val="000000"/>
                </a:solidFill>
                <a:highlight>
                  <a:srgbClr val="FFFFFF"/>
                </a:highlight>
              </a:rPr>
              <a:t>Canada’s total non market housing stock is (3.5%) shamefully low when compared  to other OECD  (expenad ) countries (6.9%).</a:t>
            </a:r>
            <a:endParaRPr sz="1650">
              <a:solidFill>
                <a:srgbClr val="000000"/>
              </a:solidFill>
            </a:endParaRPr>
          </a:p>
          <a:p>
            <a:pPr indent="-333375" lvl="0" marL="457200" rtl="0" algn="l">
              <a:spcBef>
                <a:spcPts val="0"/>
              </a:spcBef>
              <a:spcAft>
                <a:spcPts val="0"/>
              </a:spcAft>
              <a:buClr>
                <a:srgbClr val="000000"/>
              </a:buClr>
              <a:buSzPts val="1650"/>
              <a:buChar char="●"/>
            </a:pPr>
            <a:r>
              <a:rPr b="1" lang="en-GB" sz="1650">
                <a:solidFill>
                  <a:srgbClr val="000000"/>
                </a:solidFill>
              </a:rPr>
              <a:t>Why?</a:t>
            </a:r>
            <a:r>
              <a:rPr lang="en-GB" sz="1650">
                <a:solidFill>
                  <a:srgbClr val="000000"/>
                </a:solidFill>
              </a:rPr>
              <a:t>:</a:t>
            </a:r>
            <a:endParaRPr sz="1650">
              <a:solidFill>
                <a:srgbClr val="000000"/>
              </a:solidFill>
            </a:endParaRPr>
          </a:p>
          <a:p>
            <a:pPr indent="-333375" lvl="1" marL="914400" rtl="0" algn="l">
              <a:spcBef>
                <a:spcPts val="0"/>
              </a:spcBef>
              <a:spcAft>
                <a:spcPts val="0"/>
              </a:spcAft>
              <a:buClr>
                <a:srgbClr val="000000"/>
              </a:buClr>
              <a:buSzPts val="1650"/>
              <a:buChar char="○"/>
            </a:pPr>
            <a:r>
              <a:rPr b="1" lang="en-GB" sz="1650">
                <a:solidFill>
                  <a:srgbClr val="000000"/>
                </a:solidFill>
              </a:rPr>
              <a:t>Weak or absent rent control laws.</a:t>
            </a:r>
            <a:endParaRPr b="1" sz="1650">
              <a:solidFill>
                <a:srgbClr val="000000"/>
              </a:solidFill>
            </a:endParaRPr>
          </a:p>
          <a:p>
            <a:pPr indent="-333375" lvl="1" marL="914400" rtl="0" algn="l">
              <a:spcBef>
                <a:spcPts val="0"/>
              </a:spcBef>
              <a:spcAft>
                <a:spcPts val="0"/>
              </a:spcAft>
              <a:buClr>
                <a:srgbClr val="000000"/>
              </a:buClr>
              <a:buSzPts val="1650"/>
              <a:buChar char="○"/>
            </a:pPr>
            <a:r>
              <a:rPr b="1" lang="en-GB" sz="1650">
                <a:solidFill>
                  <a:srgbClr val="000000"/>
                </a:solidFill>
              </a:rPr>
              <a:t>No protection against no-fault evictions</a:t>
            </a:r>
            <a:r>
              <a:rPr lang="en-GB" sz="1650">
                <a:solidFill>
                  <a:srgbClr val="000000"/>
                </a:solidFill>
              </a:rPr>
              <a:t> or non-renewal of leases.</a:t>
            </a:r>
            <a:endParaRPr sz="1650">
              <a:solidFill>
                <a:srgbClr val="000000"/>
              </a:solidFill>
            </a:endParaRPr>
          </a:p>
          <a:p>
            <a:pPr indent="-333375" lvl="1" marL="914400" rtl="0" algn="l">
              <a:spcBef>
                <a:spcPts val="0"/>
              </a:spcBef>
              <a:spcAft>
                <a:spcPts val="0"/>
              </a:spcAft>
              <a:buClr>
                <a:srgbClr val="000000"/>
              </a:buClr>
              <a:buSzPts val="1650"/>
              <a:buFont typeface="Georgia"/>
              <a:buChar char="○"/>
            </a:pPr>
            <a:r>
              <a:rPr b="1" lang="en-GB" sz="1650">
                <a:solidFill>
                  <a:srgbClr val="000000"/>
                </a:solidFill>
              </a:rPr>
              <a:t>Fix Term Leases</a:t>
            </a:r>
            <a:r>
              <a:rPr lang="en-GB" sz="1650">
                <a:solidFill>
                  <a:srgbClr val="000000"/>
                </a:solidFill>
              </a:rPr>
              <a:t> allow landlords to end leases at will.</a:t>
            </a:r>
            <a:endParaRPr sz="1650">
              <a:solidFill>
                <a:srgbClr val="000000"/>
              </a:solidFill>
            </a:endParaRPr>
          </a:p>
          <a:p>
            <a:pPr indent="-333375" lvl="1" marL="914400" rtl="0" algn="l">
              <a:spcBef>
                <a:spcPts val="0"/>
              </a:spcBef>
              <a:spcAft>
                <a:spcPts val="0"/>
              </a:spcAft>
              <a:buClr>
                <a:srgbClr val="000000"/>
              </a:buClr>
              <a:buSzPts val="1650"/>
              <a:buChar char="○"/>
            </a:pPr>
            <a:r>
              <a:rPr b="1" lang="en-GB" sz="1650">
                <a:solidFill>
                  <a:srgbClr val="000000"/>
                </a:solidFill>
              </a:rPr>
              <a:t>Financialized landlords</a:t>
            </a:r>
            <a:r>
              <a:rPr lang="en-GB" sz="1650">
                <a:solidFill>
                  <a:srgbClr val="000000"/>
                </a:solidFill>
              </a:rPr>
              <a:t> targeting entire communities with rent hikes.</a:t>
            </a:r>
            <a:endParaRPr sz="1700"/>
          </a:p>
        </p:txBody>
      </p:sp>
      <p:pic>
        <p:nvPicPr>
          <p:cNvPr id="205" name="Google Shape;205;p30"/>
          <p:cNvPicPr preferRelativeResize="0"/>
          <p:nvPr/>
        </p:nvPicPr>
        <p:blipFill>
          <a:blip r:embed="rId3">
            <a:alphaModFix/>
          </a:blip>
          <a:stretch>
            <a:fillRect/>
          </a:stretch>
        </p:blipFill>
        <p:spPr>
          <a:xfrm>
            <a:off x="0" y="-33950"/>
            <a:ext cx="9144000" cy="914405"/>
          </a:xfrm>
          <a:prstGeom prst="rect">
            <a:avLst/>
          </a:prstGeom>
          <a:noFill/>
          <a:ln>
            <a:noFill/>
          </a:ln>
        </p:spPr>
      </p:pic>
      <p:sp>
        <p:nvSpPr>
          <p:cNvPr id="206" name="Google Shape;206;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1"/>
          <p:cNvSpPr txBox="1"/>
          <p:nvPr>
            <p:ph type="title"/>
          </p:nvPr>
        </p:nvSpPr>
        <p:spPr>
          <a:xfrm>
            <a:off x="311700" y="1191925"/>
            <a:ext cx="8520600" cy="914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solidFill>
                  <a:srgbClr val="CC0000"/>
                </a:solidFill>
              </a:rPr>
              <a:t>What is the Federal Government Doing to Protect Affordable housing ?</a:t>
            </a:r>
            <a:endParaRPr b="1">
              <a:solidFill>
                <a:srgbClr val="CC0000"/>
              </a:solidFill>
            </a:endParaRPr>
          </a:p>
        </p:txBody>
      </p:sp>
      <p:sp>
        <p:nvSpPr>
          <p:cNvPr id="212" name="Google Shape;212;p31"/>
          <p:cNvSpPr txBox="1"/>
          <p:nvPr>
            <p:ph idx="1" type="body"/>
          </p:nvPr>
        </p:nvSpPr>
        <p:spPr>
          <a:xfrm>
            <a:off x="311700" y="1990750"/>
            <a:ext cx="8520600" cy="315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400">
                <a:solidFill>
                  <a:schemeClr val="dk1"/>
                </a:solidFill>
                <a:latin typeface="Lato"/>
                <a:ea typeface="Lato"/>
                <a:cs typeface="Lato"/>
                <a:sym typeface="Lato"/>
              </a:rPr>
              <a:t>In September the Federal Government </a:t>
            </a:r>
            <a:r>
              <a:rPr b="1" lang="en-GB" sz="1400">
                <a:solidFill>
                  <a:schemeClr val="dk1"/>
                </a:solidFill>
                <a:latin typeface="Lato"/>
                <a:ea typeface="Lato"/>
                <a:cs typeface="Lato"/>
                <a:sym typeface="Lato"/>
              </a:rPr>
              <a:t>Announced</a:t>
            </a:r>
            <a:r>
              <a:rPr b="1" lang="en-GB" sz="1400">
                <a:solidFill>
                  <a:schemeClr val="dk1"/>
                </a:solidFill>
                <a:latin typeface="Lato"/>
                <a:ea typeface="Lato"/>
                <a:cs typeface="Lato"/>
                <a:sym typeface="Lato"/>
              </a:rPr>
              <a:t> </a:t>
            </a:r>
            <a:endParaRPr b="1" sz="1400">
              <a:solidFill>
                <a:schemeClr val="dk1"/>
              </a:solidFill>
              <a:latin typeface="Lato"/>
              <a:ea typeface="Lato"/>
              <a:cs typeface="Lato"/>
              <a:sym typeface="Lato"/>
            </a:endParaRPr>
          </a:p>
          <a:p>
            <a:pPr indent="-355600" lvl="0" marL="457200" rtl="0" algn="l">
              <a:spcBef>
                <a:spcPts val="1200"/>
              </a:spcBef>
              <a:spcAft>
                <a:spcPts val="0"/>
              </a:spcAft>
              <a:buSzPts val="2000"/>
              <a:buChar char="●"/>
            </a:pPr>
            <a:r>
              <a:rPr b="1" lang="en-GB" sz="1400">
                <a:solidFill>
                  <a:schemeClr val="dk1"/>
                </a:solidFill>
                <a:latin typeface="Lato"/>
                <a:ea typeface="Lato"/>
                <a:cs typeface="Lato"/>
                <a:sym typeface="Lato"/>
              </a:rPr>
              <a:t>$13 billion, to Build Canada Homes </a:t>
            </a:r>
            <a:endParaRPr b="1" sz="1400">
              <a:solidFill>
                <a:schemeClr val="dk1"/>
              </a:solidFill>
              <a:latin typeface="Lato"/>
              <a:ea typeface="Lato"/>
              <a:cs typeface="Lato"/>
              <a:sym typeface="Lato"/>
            </a:endParaRPr>
          </a:p>
          <a:p>
            <a:pPr indent="-317500" lvl="0" marL="457200" rtl="0" algn="l">
              <a:spcBef>
                <a:spcPts val="0"/>
              </a:spcBef>
              <a:spcAft>
                <a:spcPts val="0"/>
              </a:spcAft>
              <a:buClr>
                <a:schemeClr val="dk1"/>
              </a:buClr>
              <a:buSzPts val="1400"/>
              <a:buFont typeface="Lato"/>
              <a:buChar char="●"/>
            </a:pPr>
            <a:r>
              <a:rPr b="1" lang="en-GB" sz="1400">
                <a:solidFill>
                  <a:schemeClr val="dk1"/>
                </a:solidFill>
                <a:latin typeface="Lato"/>
                <a:ea typeface="Lato"/>
                <a:cs typeface="Lato"/>
                <a:sym typeface="Lato"/>
              </a:rPr>
              <a:t> </a:t>
            </a:r>
            <a:r>
              <a:rPr b="1" lang="en-GB" sz="1400">
                <a:solidFill>
                  <a:schemeClr val="dk1"/>
                </a:solidFill>
                <a:latin typeface="Lato"/>
                <a:ea typeface="Lato"/>
                <a:cs typeface="Lato"/>
                <a:sym typeface="Lato"/>
              </a:rPr>
              <a:t>Ana Bailão as the Chief Executive Officer of Build Canada Homes</a:t>
            </a:r>
            <a:endParaRPr b="1" sz="1400">
              <a:solidFill>
                <a:schemeClr val="dk1"/>
              </a:solidFill>
              <a:latin typeface="Lato"/>
              <a:ea typeface="Lato"/>
              <a:cs typeface="Lato"/>
              <a:sym typeface="Lato"/>
            </a:endParaRPr>
          </a:p>
          <a:p>
            <a:pPr indent="-317500" lvl="0" marL="457200" rtl="0" algn="l">
              <a:spcBef>
                <a:spcPts val="0"/>
              </a:spcBef>
              <a:spcAft>
                <a:spcPts val="0"/>
              </a:spcAft>
              <a:buClr>
                <a:schemeClr val="dk1"/>
              </a:buClr>
              <a:buSzPts val="1400"/>
              <a:buFont typeface="Lato"/>
              <a:buChar char="●"/>
            </a:pPr>
            <a:r>
              <a:rPr lang="en-GB" sz="1400">
                <a:solidFill>
                  <a:schemeClr val="dk1"/>
                </a:solidFill>
                <a:latin typeface="Lato"/>
                <a:ea typeface="Lato"/>
                <a:cs typeface="Lato"/>
                <a:sym typeface="Lato"/>
              </a:rPr>
              <a:t>protect existing affordable rental housing,:  the $1.5 billion Canada Rental Protection Fund </a:t>
            </a:r>
            <a:endParaRPr sz="1400">
              <a:solidFill>
                <a:schemeClr val="dk1"/>
              </a:solidFill>
              <a:latin typeface="Lato"/>
              <a:ea typeface="Lato"/>
              <a:cs typeface="Lato"/>
              <a:sym typeface="Lato"/>
            </a:endParaRPr>
          </a:p>
          <a:p>
            <a:pPr indent="0" lvl="0" marL="0" rtl="0" algn="l">
              <a:spcBef>
                <a:spcPts val="1200"/>
              </a:spcBef>
              <a:spcAft>
                <a:spcPts val="0"/>
              </a:spcAft>
              <a:buNone/>
            </a:pPr>
            <a:r>
              <a:rPr b="1" lang="en-GB" sz="1400">
                <a:solidFill>
                  <a:schemeClr val="dk1"/>
                </a:solidFill>
                <a:latin typeface="Lato"/>
                <a:ea typeface="Lato"/>
                <a:cs typeface="Lato"/>
                <a:sym typeface="Lato"/>
              </a:rPr>
              <a:t>What else can they DO?</a:t>
            </a:r>
            <a:endParaRPr b="1" sz="1400">
              <a:solidFill>
                <a:schemeClr val="dk1"/>
              </a:solidFill>
              <a:latin typeface="Lato"/>
              <a:ea typeface="Lato"/>
              <a:cs typeface="Lato"/>
              <a:sym typeface="Lato"/>
            </a:endParaRPr>
          </a:p>
          <a:p>
            <a:pPr indent="-317500" lvl="0" marL="457200" rtl="0" algn="l">
              <a:spcBef>
                <a:spcPts val="1200"/>
              </a:spcBef>
              <a:spcAft>
                <a:spcPts val="0"/>
              </a:spcAft>
              <a:buClr>
                <a:schemeClr val="dk1"/>
              </a:buClr>
              <a:buSzPts val="1400"/>
              <a:buFont typeface="Lato"/>
              <a:buChar char="●"/>
            </a:pPr>
            <a:r>
              <a:rPr lang="en-GB" sz="1400">
                <a:solidFill>
                  <a:schemeClr val="dk1"/>
                </a:solidFill>
                <a:latin typeface="Lato"/>
                <a:ea typeface="Lato"/>
                <a:cs typeface="Lato"/>
                <a:sym typeface="Lato"/>
              </a:rPr>
              <a:t>LOTS -  structure housing funding like Healthcare and childcare where standards are tied to federal money.</a:t>
            </a:r>
            <a:endParaRPr sz="1400">
              <a:solidFill>
                <a:schemeClr val="dk1"/>
              </a:solidFill>
              <a:latin typeface="Lato"/>
              <a:ea typeface="Lato"/>
              <a:cs typeface="Lato"/>
              <a:sym typeface="Lato"/>
            </a:endParaRPr>
          </a:p>
          <a:p>
            <a:pPr indent="-317500" lvl="0" marL="457200" rtl="0" algn="l">
              <a:spcBef>
                <a:spcPts val="0"/>
              </a:spcBef>
              <a:spcAft>
                <a:spcPts val="0"/>
              </a:spcAft>
              <a:buClr>
                <a:schemeClr val="dk1"/>
              </a:buClr>
              <a:buSzPts val="1400"/>
              <a:buFont typeface="Lato"/>
              <a:buChar char="●"/>
            </a:pPr>
            <a:r>
              <a:rPr lang="en-GB" sz="1400">
                <a:solidFill>
                  <a:schemeClr val="dk1"/>
                </a:solidFill>
                <a:latin typeface="Lato"/>
                <a:ea typeface="Lato"/>
                <a:cs typeface="Lato"/>
                <a:sym typeface="Lato"/>
              </a:rPr>
              <a:t>As we heard earlier, the provinces regulate a lot of provincial standards  BUT the federal government gives money</a:t>
            </a:r>
            <a:endParaRPr sz="1400">
              <a:solidFill>
                <a:schemeClr val="dk1"/>
              </a:solidFill>
              <a:latin typeface="Lato"/>
              <a:ea typeface="Lato"/>
              <a:cs typeface="Lato"/>
              <a:sym typeface="Lato"/>
            </a:endParaRPr>
          </a:p>
          <a:p>
            <a:pPr indent="-317500" lvl="0" marL="457200" rtl="0" algn="l">
              <a:spcBef>
                <a:spcPts val="0"/>
              </a:spcBef>
              <a:spcAft>
                <a:spcPts val="0"/>
              </a:spcAft>
              <a:buClr>
                <a:schemeClr val="dk1"/>
              </a:buClr>
              <a:buSzPts val="1400"/>
              <a:buFont typeface="Lato"/>
              <a:buChar char="●"/>
            </a:pPr>
            <a:r>
              <a:rPr lang="en-GB" sz="1400">
                <a:solidFill>
                  <a:schemeClr val="dk1"/>
                </a:solidFill>
                <a:latin typeface="Lato"/>
                <a:ea typeface="Lato"/>
                <a:cs typeface="Lato"/>
                <a:sym typeface="Lato"/>
              </a:rPr>
              <a:t>They can require the provinces to have a minimum standards like Rent Control no loopholes</a:t>
            </a:r>
            <a:endParaRPr sz="1400">
              <a:solidFill>
                <a:schemeClr val="dk1"/>
              </a:solidFill>
              <a:latin typeface="Lato"/>
              <a:ea typeface="Lato"/>
              <a:cs typeface="Lato"/>
              <a:sym typeface="Lato"/>
            </a:endParaRPr>
          </a:p>
        </p:txBody>
      </p:sp>
      <p:sp>
        <p:nvSpPr>
          <p:cNvPr id="213" name="Google Shape;213;p31"/>
          <p:cNvSpPr txBox="1"/>
          <p:nvPr/>
        </p:nvSpPr>
        <p:spPr>
          <a:xfrm>
            <a:off x="4114100" y="2340900"/>
            <a:ext cx="4649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214" name="Google Shape;214;p31"/>
          <p:cNvPicPr preferRelativeResize="0"/>
          <p:nvPr/>
        </p:nvPicPr>
        <p:blipFill>
          <a:blip r:embed="rId3">
            <a:alphaModFix/>
          </a:blip>
          <a:stretch>
            <a:fillRect/>
          </a:stretch>
        </p:blipFill>
        <p:spPr>
          <a:xfrm>
            <a:off x="0" y="-33950"/>
            <a:ext cx="9144000" cy="914405"/>
          </a:xfrm>
          <a:prstGeom prst="rect">
            <a:avLst/>
          </a:prstGeom>
          <a:noFill/>
          <a:ln>
            <a:noFill/>
          </a:ln>
        </p:spPr>
      </p:pic>
      <p:sp>
        <p:nvSpPr>
          <p:cNvPr id="215" name="Google Shape;215;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title"/>
          </p:nvPr>
        </p:nvSpPr>
        <p:spPr>
          <a:xfrm>
            <a:off x="311700" y="1100600"/>
            <a:ext cx="8520600" cy="659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a:solidFill>
                  <a:srgbClr val="CC0000"/>
                </a:solidFill>
              </a:rPr>
              <a:t>Welcome</a:t>
            </a:r>
            <a:endParaRPr b="1">
              <a:solidFill>
                <a:srgbClr val="CC0000"/>
              </a:solidFill>
            </a:endParaRPr>
          </a:p>
        </p:txBody>
      </p:sp>
      <p:sp>
        <p:nvSpPr>
          <p:cNvPr id="63" name="Google Shape;63;p14"/>
          <p:cNvSpPr txBox="1"/>
          <p:nvPr>
            <p:ph idx="1" type="body"/>
          </p:nvPr>
        </p:nvSpPr>
        <p:spPr>
          <a:xfrm>
            <a:off x="311700" y="1760300"/>
            <a:ext cx="8520600" cy="3292800"/>
          </a:xfrm>
          <a:prstGeom prst="rect">
            <a:avLst/>
          </a:prstGeom>
        </p:spPr>
        <p:txBody>
          <a:bodyPr anchorCtr="0" anchor="t" bIns="91425" lIns="91425" spcFirstLastPara="1" rIns="91425" wrap="square" tIns="91425">
            <a:normAutofit lnSpcReduction="10000"/>
          </a:bodyPr>
          <a:lstStyle/>
          <a:p>
            <a:pPr indent="-342900" lvl="0" marL="457200" rtl="0" algn="l">
              <a:lnSpc>
                <a:spcPct val="100000"/>
              </a:lnSpc>
              <a:spcBef>
                <a:spcPts val="0"/>
              </a:spcBef>
              <a:spcAft>
                <a:spcPts val="0"/>
              </a:spcAft>
              <a:buClr>
                <a:schemeClr val="dk1"/>
              </a:buClr>
              <a:buSzPts val="1800"/>
              <a:buFont typeface="Calibri"/>
              <a:buChar char="-"/>
            </a:pPr>
            <a:r>
              <a:rPr b="1" lang="en-GB">
                <a:solidFill>
                  <a:schemeClr val="dk1"/>
                </a:solidFill>
                <a:latin typeface="Calibri"/>
                <a:ea typeface="Calibri"/>
                <a:cs typeface="Calibri"/>
                <a:sym typeface="Calibri"/>
              </a:rPr>
              <a:t>Land acknowledgment</a:t>
            </a:r>
            <a:endParaRPr b="1">
              <a:solidFill>
                <a:schemeClr val="dk1"/>
              </a:solidFill>
              <a:latin typeface="Calibri"/>
              <a:ea typeface="Calibri"/>
              <a:cs typeface="Calibri"/>
              <a:sym typeface="Calibri"/>
            </a:endParaRPr>
          </a:p>
          <a:p>
            <a:pPr indent="-342900" lvl="0" marL="457200" rtl="0" algn="l">
              <a:lnSpc>
                <a:spcPct val="100000"/>
              </a:lnSpc>
              <a:spcBef>
                <a:spcPts val="0"/>
              </a:spcBef>
              <a:spcAft>
                <a:spcPts val="0"/>
              </a:spcAft>
              <a:buClr>
                <a:schemeClr val="dk1"/>
              </a:buClr>
              <a:buSzPts val="1800"/>
              <a:buFont typeface="Calibri"/>
              <a:buChar char="-"/>
            </a:pPr>
            <a:r>
              <a:rPr b="1" lang="en-GB">
                <a:solidFill>
                  <a:schemeClr val="dk1"/>
                </a:solidFill>
                <a:latin typeface="Calibri"/>
                <a:ea typeface="Calibri"/>
                <a:cs typeface="Calibri"/>
                <a:sym typeface="Calibri"/>
              </a:rPr>
              <a:t>Introductions </a:t>
            </a:r>
            <a:endParaRPr b="1">
              <a:solidFill>
                <a:schemeClr val="dk1"/>
              </a:solidFill>
              <a:latin typeface="Calibri"/>
              <a:ea typeface="Calibri"/>
              <a:cs typeface="Calibri"/>
              <a:sym typeface="Calibri"/>
            </a:endParaRPr>
          </a:p>
          <a:p>
            <a:pPr indent="-342900" lvl="1" marL="914400" rtl="0" algn="l">
              <a:lnSpc>
                <a:spcPct val="100000"/>
              </a:lnSpc>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Facilitators</a:t>
            </a:r>
            <a:endParaRPr b="1" sz="1800">
              <a:solidFill>
                <a:schemeClr val="dk1"/>
              </a:solidFill>
              <a:latin typeface="Calibri"/>
              <a:ea typeface="Calibri"/>
              <a:cs typeface="Calibri"/>
              <a:sym typeface="Calibri"/>
            </a:endParaRPr>
          </a:p>
          <a:p>
            <a:pPr indent="-342900" lvl="0" marL="457200" rtl="0" algn="l">
              <a:lnSpc>
                <a:spcPct val="100000"/>
              </a:lnSpc>
              <a:spcBef>
                <a:spcPts val="0"/>
              </a:spcBef>
              <a:spcAft>
                <a:spcPts val="0"/>
              </a:spcAft>
              <a:buClr>
                <a:schemeClr val="dk1"/>
              </a:buClr>
              <a:buSzPts val="1800"/>
              <a:buFont typeface="Calibri"/>
              <a:buChar char="-"/>
            </a:pPr>
            <a:r>
              <a:rPr b="1" lang="en-GB">
                <a:solidFill>
                  <a:schemeClr val="dk1"/>
                </a:solidFill>
                <a:latin typeface="Calibri"/>
                <a:ea typeface="Calibri"/>
                <a:cs typeface="Calibri"/>
                <a:sym typeface="Calibri"/>
              </a:rPr>
              <a:t>Ground rules for zoom</a:t>
            </a:r>
            <a:endParaRPr b="1">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b="1">
              <a:solidFill>
                <a:schemeClr val="dk1"/>
              </a:solidFill>
              <a:latin typeface="Calibri"/>
              <a:ea typeface="Calibri"/>
              <a:cs typeface="Calibri"/>
              <a:sym typeface="Calibri"/>
            </a:endParaRPr>
          </a:p>
          <a:p>
            <a:pPr indent="-342900" lvl="0" marL="457200" rtl="0" algn="l">
              <a:lnSpc>
                <a:spcPct val="100000"/>
              </a:lnSpc>
              <a:spcBef>
                <a:spcPts val="0"/>
              </a:spcBef>
              <a:spcAft>
                <a:spcPts val="0"/>
              </a:spcAft>
              <a:buClr>
                <a:schemeClr val="dk1"/>
              </a:buClr>
              <a:buSzPts val="1800"/>
              <a:buFont typeface="Calibri"/>
              <a:buChar char="●"/>
            </a:pPr>
            <a:r>
              <a:rPr b="1" lang="en-GB">
                <a:solidFill>
                  <a:schemeClr val="dk1"/>
                </a:solidFill>
                <a:latin typeface="Calibri"/>
                <a:ea typeface="Calibri"/>
                <a:cs typeface="Calibri"/>
                <a:sym typeface="Calibri"/>
              </a:rPr>
              <a:t>Review of the agenda</a:t>
            </a:r>
            <a:endParaRPr b="1">
              <a:solidFill>
                <a:schemeClr val="dk1"/>
              </a:solidFill>
              <a:latin typeface="Calibri"/>
              <a:ea typeface="Calibri"/>
              <a:cs typeface="Calibri"/>
              <a:sym typeface="Calibri"/>
            </a:endParaRPr>
          </a:p>
          <a:p>
            <a:pPr indent="-342900" lvl="1" marL="914400" rtl="0" algn="l">
              <a:lnSpc>
                <a:spcPct val="100000"/>
              </a:lnSpc>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What is ACORN?</a:t>
            </a:r>
            <a:endParaRPr sz="1800">
              <a:solidFill>
                <a:schemeClr val="dk1"/>
              </a:solidFill>
              <a:latin typeface="Calibri"/>
              <a:ea typeface="Calibri"/>
              <a:cs typeface="Calibri"/>
              <a:sym typeface="Calibri"/>
            </a:endParaRPr>
          </a:p>
          <a:p>
            <a:pPr indent="-342900" lvl="1" marL="914400" rtl="0" algn="l">
              <a:lnSpc>
                <a:spcPct val="100000"/>
              </a:lnSpc>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Provincial</a:t>
            </a:r>
            <a:r>
              <a:rPr lang="en-GB" sz="1800">
                <a:solidFill>
                  <a:schemeClr val="dk1"/>
                </a:solidFill>
                <a:latin typeface="Calibri"/>
                <a:ea typeface="Calibri"/>
                <a:cs typeface="Calibri"/>
                <a:sym typeface="Calibri"/>
              </a:rPr>
              <a:t> Updates (3 - 4) min each</a:t>
            </a:r>
            <a:endParaRPr sz="1800">
              <a:solidFill>
                <a:schemeClr val="dk1"/>
              </a:solidFill>
              <a:latin typeface="Calibri"/>
              <a:ea typeface="Calibri"/>
              <a:cs typeface="Calibri"/>
              <a:sym typeface="Calibri"/>
            </a:endParaRPr>
          </a:p>
          <a:p>
            <a:pPr indent="-342900" lvl="1" marL="914400" rtl="0" algn="l">
              <a:lnSpc>
                <a:spcPct val="100000"/>
              </a:lnSpc>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What is happening with Build Canada Homes &amp; ACORN’s Demands</a:t>
            </a:r>
            <a:endParaRPr sz="1800">
              <a:solidFill>
                <a:schemeClr val="dk1"/>
              </a:solidFill>
              <a:latin typeface="Calibri"/>
              <a:ea typeface="Calibri"/>
              <a:cs typeface="Calibri"/>
              <a:sym typeface="Calibri"/>
            </a:endParaRPr>
          </a:p>
          <a:p>
            <a:pPr indent="-342900" lvl="1" marL="914400" rtl="0" algn="l">
              <a:lnSpc>
                <a:spcPct val="100000"/>
              </a:lnSpc>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Start calling politicians! </a:t>
            </a:r>
            <a:endParaRPr sz="1800">
              <a:solidFill>
                <a:schemeClr val="dk1"/>
              </a:solidFill>
              <a:latin typeface="Calibri"/>
              <a:ea typeface="Calibri"/>
              <a:cs typeface="Calibri"/>
              <a:sym typeface="Calibri"/>
            </a:endParaRPr>
          </a:p>
          <a:p>
            <a:pPr indent="-342900" lvl="1" marL="914400" rtl="0" algn="l">
              <a:lnSpc>
                <a:spcPct val="100000"/>
              </a:lnSpc>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COnvention</a:t>
            </a:r>
            <a:endParaRPr sz="18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b="1">
              <a:solidFill>
                <a:schemeClr val="dk1"/>
              </a:solidFill>
              <a:latin typeface="Calibri"/>
              <a:ea typeface="Calibri"/>
              <a:cs typeface="Calibri"/>
              <a:sym typeface="Calibri"/>
            </a:endParaRPr>
          </a:p>
        </p:txBody>
      </p:sp>
      <p:pic>
        <p:nvPicPr>
          <p:cNvPr id="64" name="Google Shape;64;p14"/>
          <p:cNvPicPr preferRelativeResize="0"/>
          <p:nvPr/>
        </p:nvPicPr>
        <p:blipFill>
          <a:blip r:embed="rId3">
            <a:alphaModFix/>
          </a:blip>
          <a:stretch>
            <a:fillRect/>
          </a:stretch>
        </p:blipFill>
        <p:spPr>
          <a:xfrm>
            <a:off x="0" y="0"/>
            <a:ext cx="9144000" cy="914405"/>
          </a:xfrm>
          <a:prstGeom prst="rect">
            <a:avLst/>
          </a:prstGeom>
          <a:noFill/>
          <a:ln>
            <a:noFill/>
          </a:ln>
        </p:spPr>
      </p:pic>
      <p:sp>
        <p:nvSpPr>
          <p:cNvPr id="65" name="Google Shape;65;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2"/>
          <p:cNvSpPr txBox="1"/>
          <p:nvPr>
            <p:ph type="title"/>
          </p:nvPr>
        </p:nvSpPr>
        <p:spPr>
          <a:xfrm>
            <a:off x="311700" y="10858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solidFill>
                  <a:srgbClr val="CC0000"/>
                </a:solidFill>
              </a:rPr>
              <a:t>All Federal Money needs to require provinces to</a:t>
            </a:r>
            <a:endParaRPr b="1">
              <a:solidFill>
                <a:srgbClr val="CC0000"/>
              </a:solidFill>
            </a:endParaRPr>
          </a:p>
        </p:txBody>
      </p:sp>
      <p:sp>
        <p:nvSpPr>
          <p:cNvPr id="221" name="Google Shape;221;p32"/>
          <p:cNvSpPr txBox="1"/>
          <p:nvPr/>
        </p:nvSpPr>
        <p:spPr>
          <a:xfrm>
            <a:off x="389400" y="1658550"/>
            <a:ext cx="8351700" cy="2450400"/>
          </a:xfrm>
          <a:prstGeom prst="rect">
            <a:avLst/>
          </a:prstGeom>
          <a:noFill/>
          <a:ln>
            <a:noFill/>
          </a:ln>
        </p:spPr>
        <p:txBody>
          <a:bodyPr anchorCtr="0" anchor="t" bIns="91425" lIns="91425" spcFirstLastPara="1" rIns="91425" wrap="square" tIns="91425">
            <a:spAutoFit/>
          </a:bodyPr>
          <a:lstStyle/>
          <a:p>
            <a:pPr indent="-384175" lvl="1" marL="914400" rtl="0" algn="l">
              <a:lnSpc>
                <a:spcPct val="115000"/>
              </a:lnSpc>
              <a:spcBef>
                <a:spcPts val="1200"/>
              </a:spcBef>
              <a:spcAft>
                <a:spcPts val="0"/>
              </a:spcAft>
              <a:buClr>
                <a:schemeClr val="dk1"/>
              </a:buClr>
              <a:buSzPts val="2450"/>
              <a:buFont typeface="Georgia"/>
              <a:buChar char="-"/>
            </a:pPr>
            <a:r>
              <a:rPr lang="en-GB" sz="2450">
                <a:solidFill>
                  <a:schemeClr val="dk1"/>
                </a:solidFill>
                <a:latin typeface="Georgia"/>
                <a:ea typeface="Georgia"/>
                <a:cs typeface="Georgia"/>
                <a:sym typeface="Georgia"/>
              </a:rPr>
              <a:t>Real rent control, no loopholes.</a:t>
            </a:r>
            <a:endParaRPr sz="2450">
              <a:solidFill>
                <a:schemeClr val="dk1"/>
              </a:solidFill>
              <a:latin typeface="Georgia"/>
              <a:ea typeface="Georgia"/>
              <a:cs typeface="Georgia"/>
              <a:sym typeface="Georgia"/>
            </a:endParaRPr>
          </a:p>
          <a:p>
            <a:pPr indent="-384175" lvl="1" marL="914400" rtl="0" algn="l">
              <a:lnSpc>
                <a:spcPct val="115000"/>
              </a:lnSpc>
              <a:spcBef>
                <a:spcPts val="0"/>
              </a:spcBef>
              <a:spcAft>
                <a:spcPts val="0"/>
              </a:spcAft>
              <a:buClr>
                <a:schemeClr val="dk1"/>
              </a:buClr>
              <a:buSzPts val="2450"/>
              <a:buFont typeface="Georgia"/>
              <a:buChar char="-"/>
            </a:pPr>
            <a:r>
              <a:rPr lang="en-GB" sz="2450">
                <a:solidFill>
                  <a:schemeClr val="dk1"/>
                </a:solidFill>
                <a:latin typeface="Georgia"/>
                <a:ea typeface="Georgia"/>
                <a:cs typeface="Georgia"/>
                <a:sym typeface="Georgia"/>
              </a:rPr>
              <a:t>Bans on no-fault evictions and end fixed-term lease abuse.</a:t>
            </a:r>
            <a:endParaRPr sz="2450">
              <a:solidFill>
                <a:schemeClr val="dk1"/>
              </a:solidFill>
              <a:latin typeface="Georgia"/>
              <a:ea typeface="Georgia"/>
              <a:cs typeface="Georgia"/>
              <a:sym typeface="Georgia"/>
            </a:endParaRPr>
          </a:p>
          <a:p>
            <a:pPr indent="-384175" lvl="1" marL="914400" rtl="0" algn="l">
              <a:lnSpc>
                <a:spcPct val="115000"/>
              </a:lnSpc>
              <a:spcBef>
                <a:spcPts val="0"/>
              </a:spcBef>
              <a:spcAft>
                <a:spcPts val="0"/>
              </a:spcAft>
              <a:buClr>
                <a:schemeClr val="dk1"/>
              </a:buClr>
              <a:buSzPts val="2450"/>
              <a:buFont typeface="Georgia"/>
              <a:buChar char="-"/>
            </a:pPr>
            <a:r>
              <a:rPr lang="en-GB" sz="2450">
                <a:solidFill>
                  <a:schemeClr val="dk1"/>
                </a:solidFill>
                <a:latin typeface="Georgia"/>
                <a:ea typeface="Georgia"/>
                <a:cs typeface="Georgia"/>
                <a:sym typeface="Georgia"/>
              </a:rPr>
              <a:t>Secure tenure for all renters.</a:t>
            </a:r>
            <a:endParaRPr sz="2450">
              <a:solidFill>
                <a:schemeClr val="dk1"/>
              </a:solidFill>
              <a:latin typeface="Georgia"/>
              <a:ea typeface="Georgia"/>
              <a:cs typeface="Georgia"/>
              <a:sym typeface="Georgia"/>
            </a:endParaRPr>
          </a:p>
          <a:p>
            <a:pPr indent="0" lvl="0" marL="914400" rtl="0" algn="l">
              <a:lnSpc>
                <a:spcPct val="115000"/>
              </a:lnSpc>
              <a:spcBef>
                <a:spcPts val="1200"/>
              </a:spcBef>
              <a:spcAft>
                <a:spcPts val="1200"/>
              </a:spcAft>
              <a:buNone/>
            </a:pPr>
            <a:r>
              <a:t/>
            </a:r>
            <a:endParaRPr sz="2450">
              <a:solidFill>
                <a:schemeClr val="dk1"/>
              </a:solidFill>
              <a:latin typeface="Georgia"/>
              <a:ea typeface="Georgia"/>
              <a:cs typeface="Georgia"/>
              <a:sym typeface="Georgia"/>
            </a:endParaRPr>
          </a:p>
        </p:txBody>
      </p:sp>
      <p:pic>
        <p:nvPicPr>
          <p:cNvPr id="222" name="Google Shape;222;p32"/>
          <p:cNvPicPr preferRelativeResize="0"/>
          <p:nvPr/>
        </p:nvPicPr>
        <p:blipFill>
          <a:blip r:embed="rId3">
            <a:alphaModFix/>
          </a:blip>
          <a:stretch>
            <a:fillRect/>
          </a:stretch>
        </p:blipFill>
        <p:spPr>
          <a:xfrm>
            <a:off x="0" y="-33950"/>
            <a:ext cx="9144000" cy="914405"/>
          </a:xfrm>
          <a:prstGeom prst="rect">
            <a:avLst/>
          </a:prstGeom>
          <a:noFill/>
          <a:ln>
            <a:noFill/>
          </a:ln>
        </p:spPr>
      </p:pic>
      <p:sp>
        <p:nvSpPr>
          <p:cNvPr id="223" name="Google Shape;223;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3"/>
          <p:cNvSpPr txBox="1"/>
          <p:nvPr>
            <p:ph type="title"/>
          </p:nvPr>
        </p:nvSpPr>
        <p:spPr>
          <a:xfrm>
            <a:off x="311700" y="10858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sz="2450">
                <a:latin typeface="Georgia"/>
                <a:ea typeface="Georgia"/>
                <a:cs typeface="Georgia"/>
                <a:sym typeface="Georgia"/>
              </a:rPr>
              <a:t>Fun Brainstorm Exercise:  What do People Think ? (Stacey Semple)</a:t>
            </a:r>
            <a:endParaRPr b="1">
              <a:solidFill>
                <a:srgbClr val="CC0000"/>
              </a:solidFill>
            </a:endParaRPr>
          </a:p>
        </p:txBody>
      </p:sp>
      <p:sp>
        <p:nvSpPr>
          <p:cNvPr id="229" name="Google Shape;229;p33"/>
          <p:cNvSpPr txBox="1"/>
          <p:nvPr/>
        </p:nvSpPr>
        <p:spPr>
          <a:xfrm>
            <a:off x="389400" y="1658550"/>
            <a:ext cx="8351700" cy="3487500"/>
          </a:xfrm>
          <a:prstGeom prst="rect">
            <a:avLst/>
          </a:prstGeom>
          <a:noFill/>
          <a:ln>
            <a:noFill/>
          </a:ln>
        </p:spPr>
        <p:txBody>
          <a:bodyPr anchorCtr="0" anchor="t" bIns="91425" lIns="91425" spcFirstLastPara="1" rIns="91425" wrap="square" tIns="91425">
            <a:spAutoFit/>
          </a:bodyPr>
          <a:lstStyle/>
          <a:p>
            <a:pPr indent="-365125" lvl="1" marL="914400" rtl="0" algn="l">
              <a:lnSpc>
                <a:spcPct val="115000"/>
              </a:lnSpc>
              <a:spcBef>
                <a:spcPts val="1200"/>
              </a:spcBef>
              <a:spcAft>
                <a:spcPts val="0"/>
              </a:spcAft>
              <a:buClr>
                <a:schemeClr val="dk1"/>
              </a:buClr>
              <a:buSzPts val="2150"/>
              <a:buFont typeface="Georgia"/>
              <a:buChar char="-"/>
            </a:pPr>
            <a:r>
              <a:rPr lang="en-GB" sz="2150">
                <a:solidFill>
                  <a:schemeClr val="dk1"/>
                </a:solidFill>
                <a:latin typeface="Georgia"/>
                <a:ea typeface="Georgia"/>
                <a:cs typeface="Georgia"/>
                <a:sym typeface="Georgia"/>
              </a:rPr>
              <a:t>Brainstorm</a:t>
            </a:r>
            <a:r>
              <a:rPr lang="en-GB" sz="2150">
                <a:solidFill>
                  <a:schemeClr val="dk1"/>
                </a:solidFill>
                <a:latin typeface="Georgia"/>
                <a:ea typeface="Georgia"/>
                <a:cs typeface="Georgia"/>
                <a:sym typeface="Georgia"/>
              </a:rPr>
              <a:t> How to we explain to PM Carney and Minister </a:t>
            </a:r>
            <a:r>
              <a:rPr lang="en-GB" sz="2150">
                <a:solidFill>
                  <a:schemeClr val="dk1"/>
                </a:solidFill>
                <a:latin typeface="Georgia"/>
                <a:ea typeface="Georgia"/>
                <a:cs typeface="Georgia"/>
                <a:sym typeface="Georgia"/>
              </a:rPr>
              <a:t>Robertson</a:t>
            </a:r>
            <a:r>
              <a:rPr lang="en-GB" sz="2150">
                <a:solidFill>
                  <a:schemeClr val="dk1"/>
                </a:solidFill>
                <a:latin typeface="Georgia"/>
                <a:ea typeface="Georgia"/>
                <a:cs typeface="Georgia"/>
                <a:sym typeface="Georgia"/>
              </a:rPr>
              <a:t>.  That they are planning to build 2600 affordable </a:t>
            </a:r>
            <a:r>
              <a:rPr lang="en-GB" sz="2150">
                <a:solidFill>
                  <a:schemeClr val="dk1"/>
                </a:solidFill>
                <a:latin typeface="Georgia"/>
                <a:ea typeface="Georgia"/>
                <a:cs typeface="Georgia"/>
                <a:sym typeface="Georgia"/>
              </a:rPr>
              <a:t>units</a:t>
            </a:r>
            <a:r>
              <a:rPr lang="en-GB" sz="2150">
                <a:solidFill>
                  <a:schemeClr val="dk1"/>
                </a:solidFill>
                <a:latin typeface="Georgia"/>
                <a:ea typeface="Georgia"/>
                <a:cs typeface="Georgia"/>
                <a:sym typeface="Georgia"/>
              </a:rPr>
              <a:t> per AND 5000 units / year BUT we are </a:t>
            </a:r>
            <a:r>
              <a:rPr lang="en-GB" sz="2150">
                <a:solidFill>
                  <a:schemeClr val="dk1"/>
                </a:solidFill>
                <a:latin typeface="Georgia"/>
                <a:ea typeface="Georgia"/>
                <a:cs typeface="Georgia"/>
                <a:sym typeface="Georgia"/>
              </a:rPr>
              <a:t>losing</a:t>
            </a:r>
            <a:r>
              <a:rPr lang="en-GB" sz="2150">
                <a:solidFill>
                  <a:schemeClr val="dk1"/>
                </a:solidFill>
                <a:latin typeface="Georgia"/>
                <a:ea typeface="Georgia"/>
                <a:cs typeface="Georgia"/>
                <a:sym typeface="Georgia"/>
              </a:rPr>
              <a:t> like 46,000 per year.</a:t>
            </a:r>
            <a:endParaRPr sz="2150">
              <a:solidFill>
                <a:schemeClr val="dk1"/>
              </a:solidFill>
              <a:latin typeface="Georgia"/>
              <a:ea typeface="Georgia"/>
              <a:cs typeface="Georgia"/>
              <a:sym typeface="Georgia"/>
            </a:endParaRPr>
          </a:p>
          <a:p>
            <a:pPr indent="-365125" lvl="1" marL="914400" rtl="0" algn="l">
              <a:lnSpc>
                <a:spcPct val="115000"/>
              </a:lnSpc>
              <a:spcBef>
                <a:spcPts val="0"/>
              </a:spcBef>
              <a:spcAft>
                <a:spcPts val="0"/>
              </a:spcAft>
              <a:buClr>
                <a:schemeClr val="dk1"/>
              </a:buClr>
              <a:buSzPts val="2150"/>
              <a:buFont typeface="Georgia"/>
              <a:buChar char="-"/>
            </a:pPr>
            <a:r>
              <a:rPr lang="en-GB" sz="2150">
                <a:solidFill>
                  <a:schemeClr val="dk1"/>
                </a:solidFill>
                <a:latin typeface="Georgia"/>
                <a:ea typeface="Georgia"/>
                <a:cs typeface="Georgia"/>
                <a:sym typeface="Georgia"/>
              </a:rPr>
              <a:t>BUILDING can’t be the only solution</a:t>
            </a:r>
            <a:endParaRPr sz="2150">
              <a:solidFill>
                <a:schemeClr val="dk1"/>
              </a:solidFill>
              <a:latin typeface="Georgia"/>
              <a:ea typeface="Georgia"/>
              <a:cs typeface="Georgia"/>
              <a:sym typeface="Georgia"/>
            </a:endParaRPr>
          </a:p>
          <a:p>
            <a:pPr indent="0" lvl="0" marL="0" rtl="0" algn="l">
              <a:lnSpc>
                <a:spcPct val="115000"/>
              </a:lnSpc>
              <a:spcBef>
                <a:spcPts val="1200"/>
              </a:spcBef>
              <a:spcAft>
                <a:spcPts val="0"/>
              </a:spcAft>
              <a:buNone/>
            </a:pPr>
            <a:r>
              <a:rPr b="1" lang="en-GB" sz="2150">
                <a:solidFill>
                  <a:schemeClr val="dk1"/>
                </a:solidFill>
                <a:latin typeface="Georgia"/>
                <a:ea typeface="Georgia"/>
                <a:cs typeface="Georgia"/>
                <a:sym typeface="Georgia"/>
              </a:rPr>
              <a:t>WHAT are ways we can describe this to the gov.?</a:t>
            </a:r>
            <a:endParaRPr b="1" sz="2150">
              <a:solidFill>
                <a:schemeClr val="dk1"/>
              </a:solidFill>
              <a:latin typeface="Georgia"/>
              <a:ea typeface="Georgia"/>
              <a:cs typeface="Georgia"/>
              <a:sym typeface="Georgia"/>
            </a:endParaRPr>
          </a:p>
          <a:p>
            <a:pPr indent="-365125" lvl="1" marL="914400" rtl="0" algn="l">
              <a:lnSpc>
                <a:spcPct val="115000"/>
              </a:lnSpc>
              <a:spcBef>
                <a:spcPts val="1200"/>
              </a:spcBef>
              <a:spcAft>
                <a:spcPts val="0"/>
              </a:spcAft>
              <a:buClr>
                <a:schemeClr val="dk1"/>
              </a:buClr>
              <a:buSzPts val="2150"/>
              <a:buFont typeface="Georgia"/>
              <a:buChar char="-"/>
            </a:pPr>
            <a:r>
              <a:rPr lang="en-GB" sz="2150">
                <a:solidFill>
                  <a:schemeClr val="dk1"/>
                </a:solidFill>
                <a:latin typeface="Georgia"/>
                <a:ea typeface="Georgia"/>
                <a:cs typeface="Georgia"/>
                <a:sym typeface="Georgia"/>
              </a:rPr>
              <a:t>Filling a bucket with holes with water ???</a:t>
            </a:r>
            <a:endParaRPr sz="2150">
              <a:solidFill>
                <a:schemeClr val="dk1"/>
              </a:solidFill>
              <a:latin typeface="Georgia"/>
              <a:ea typeface="Georgia"/>
              <a:cs typeface="Georgia"/>
              <a:sym typeface="Georgia"/>
            </a:endParaRPr>
          </a:p>
          <a:p>
            <a:pPr indent="-365125" lvl="1" marL="914400" rtl="0" algn="l">
              <a:lnSpc>
                <a:spcPct val="115000"/>
              </a:lnSpc>
              <a:spcBef>
                <a:spcPts val="0"/>
              </a:spcBef>
              <a:spcAft>
                <a:spcPts val="0"/>
              </a:spcAft>
              <a:buClr>
                <a:schemeClr val="dk1"/>
              </a:buClr>
              <a:buSzPts val="2150"/>
              <a:buFont typeface="Georgia"/>
              <a:buChar char="-"/>
            </a:pPr>
            <a:r>
              <a:rPr lang="en-GB" sz="2150">
                <a:solidFill>
                  <a:schemeClr val="dk1"/>
                </a:solidFill>
                <a:latin typeface="Georgia"/>
                <a:ea typeface="Georgia"/>
                <a:cs typeface="Georgia"/>
                <a:sym typeface="Georgia"/>
              </a:rPr>
              <a:t>Put in the chat other </a:t>
            </a:r>
            <a:r>
              <a:rPr lang="en-GB" sz="2150">
                <a:solidFill>
                  <a:schemeClr val="dk1"/>
                </a:solidFill>
                <a:latin typeface="Georgia"/>
                <a:ea typeface="Georgia"/>
                <a:cs typeface="Georgia"/>
                <a:sym typeface="Georgia"/>
              </a:rPr>
              <a:t>analogies</a:t>
            </a:r>
            <a:r>
              <a:rPr lang="en-GB" sz="2150">
                <a:solidFill>
                  <a:schemeClr val="dk1"/>
                </a:solidFill>
                <a:latin typeface="Georgia"/>
                <a:ea typeface="Georgia"/>
                <a:cs typeface="Georgia"/>
                <a:sym typeface="Georgia"/>
              </a:rPr>
              <a:t> </a:t>
            </a:r>
            <a:endParaRPr sz="2150">
              <a:solidFill>
                <a:schemeClr val="dk1"/>
              </a:solidFill>
              <a:latin typeface="Georgia"/>
              <a:ea typeface="Georgia"/>
              <a:cs typeface="Georgia"/>
              <a:sym typeface="Georgia"/>
            </a:endParaRPr>
          </a:p>
        </p:txBody>
      </p:sp>
      <p:pic>
        <p:nvPicPr>
          <p:cNvPr id="230" name="Google Shape;230;p33"/>
          <p:cNvPicPr preferRelativeResize="0"/>
          <p:nvPr/>
        </p:nvPicPr>
        <p:blipFill>
          <a:blip r:embed="rId3">
            <a:alphaModFix/>
          </a:blip>
          <a:stretch>
            <a:fillRect/>
          </a:stretch>
        </p:blipFill>
        <p:spPr>
          <a:xfrm>
            <a:off x="0" y="-33950"/>
            <a:ext cx="9144000" cy="914405"/>
          </a:xfrm>
          <a:prstGeom prst="rect">
            <a:avLst/>
          </a:prstGeom>
          <a:noFill/>
          <a:ln>
            <a:noFill/>
          </a:ln>
        </p:spPr>
      </p:pic>
      <p:sp>
        <p:nvSpPr>
          <p:cNvPr id="231" name="Google Shape;231;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4"/>
          <p:cNvSpPr txBox="1"/>
          <p:nvPr>
            <p:ph type="title"/>
          </p:nvPr>
        </p:nvSpPr>
        <p:spPr>
          <a:xfrm>
            <a:off x="311700" y="108585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450">
                <a:latin typeface="Georgia"/>
                <a:ea typeface="Georgia"/>
                <a:cs typeface="Georgia"/>
                <a:sym typeface="Georgia"/>
              </a:rPr>
              <a:t>Let's</a:t>
            </a:r>
            <a:r>
              <a:rPr lang="en-GB" sz="2450">
                <a:latin typeface="Georgia"/>
                <a:ea typeface="Georgia"/>
                <a:cs typeface="Georgia"/>
                <a:sym typeface="Georgia"/>
              </a:rPr>
              <a:t> do a Phone Zap</a:t>
            </a:r>
            <a:endParaRPr b="1">
              <a:solidFill>
                <a:srgbClr val="CC0000"/>
              </a:solidFill>
            </a:endParaRPr>
          </a:p>
        </p:txBody>
      </p:sp>
      <p:sp>
        <p:nvSpPr>
          <p:cNvPr id="237" name="Google Shape;237;p34"/>
          <p:cNvSpPr txBox="1"/>
          <p:nvPr/>
        </p:nvSpPr>
        <p:spPr>
          <a:xfrm>
            <a:off x="389400" y="1658550"/>
            <a:ext cx="8351700" cy="2898300"/>
          </a:xfrm>
          <a:prstGeom prst="rect">
            <a:avLst/>
          </a:prstGeom>
          <a:noFill/>
          <a:ln>
            <a:noFill/>
          </a:ln>
        </p:spPr>
        <p:txBody>
          <a:bodyPr anchorCtr="0" anchor="t" bIns="91425" lIns="91425" spcFirstLastPara="1" rIns="91425" wrap="square" tIns="91425">
            <a:spAutoFit/>
          </a:bodyPr>
          <a:lstStyle/>
          <a:p>
            <a:pPr indent="-298450" lvl="1" marL="914400" rtl="0" algn="l">
              <a:lnSpc>
                <a:spcPct val="115000"/>
              </a:lnSpc>
              <a:spcBef>
                <a:spcPts val="0"/>
              </a:spcBef>
              <a:spcAft>
                <a:spcPts val="0"/>
              </a:spcAft>
              <a:buClr>
                <a:schemeClr val="dk1"/>
              </a:buClr>
              <a:buSzPts val="1100"/>
              <a:buChar char="-"/>
            </a:pPr>
            <a:r>
              <a:rPr b="1" lang="en-GB" sz="1100">
                <a:solidFill>
                  <a:schemeClr val="dk1"/>
                </a:solidFill>
              </a:rPr>
              <a:t>Who are we calling? </a:t>
            </a:r>
            <a:r>
              <a:rPr lang="en-GB" sz="1100">
                <a:solidFill>
                  <a:schemeClr val="dk1"/>
                </a:solidFill>
              </a:rPr>
              <a:t> HOusing Minister Gregor Robertson; PM Carney; Assistance Housing Minister McKelvie</a:t>
            </a:r>
            <a:endParaRPr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GB" sz="1100">
                <a:solidFill>
                  <a:schemeClr val="dk1"/>
                </a:solidFill>
              </a:rPr>
              <a:t>Goal is to flood their phone lines</a:t>
            </a:r>
            <a:endParaRPr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GB" sz="1100">
                <a:solidFill>
                  <a:schemeClr val="dk1"/>
                </a:solidFill>
              </a:rPr>
              <a:t>Even if you get a voicemail that’s okay - someone needs to check those! </a:t>
            </a:r>
            <a:endParaRPr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GB" sz="1100">
                <a:solidFill>
                  <a:schemeClr val="dk1"/>
                </a:solidFill>
              </a:rPr>
              <a:t>We will go over the phone script in a </a:t>
            </a:r>
            <a:r>
              <a:rPr lang="en-GB" sz="1100">
                <a:solidFill>
                  <a:schemeClr val="dk1"/>
                </a:solidFill>
              </a:rPr>
              <a:t>minute</a:t>
            </a:r>
            <a:r>
              <a:rPr lang="en-GB" sz="1100">
                <a:solidFill>
                  <a:schemeClr val="dk1"/>
                </a:solidFill>
              </a:rPr>
              <a:t>. </a:t>
            </a:r>
            <a:endParaRPr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GB" sz="1100">
                <a:solidFill>
                  <a:schemeClr val="dk1"/>
                </a:solidFill>
              </a:rPr>
              <a:t>If you can, do your phone calls while on speaker phone. If you connect to a live person, we will try to UNmute you</a:t>
            </a:r>
            <a:endParaRPr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GB" sz="1100">
                <a:solidFill>
                  <a:schemeClr val="dk1"/>
                </a:solidFill>
              </a:rPr>
              <a:t>With so many on the zoom it might get a little messy but that’s okay! We’re going to try our best! </a:t>
            </a:r>
            <a:endParaRPr sz="11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GB" sz="1100">
                <a:solidFill>
                  <a:schemeClr val="dk1"/>
                </a:solidFill>
              </a:rPr>
              <a:t>Reminders: </a:t>
            </a:r>
            <a:endParaRPr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GB" sz="1100">
                <a:solidFill>
                  <a:schemeClr val="dk1"/>
                </a:solidFill>
              </a:rPr>
              <a:t>Do the calls on speaker phone </a:t>
            </a:r>
            <a:endParaRPr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GB" sz="1100">
                <a:solidFill>
                  <a:schemeClr val="dk1"/>
                </a:solidFill>
              </a:rPr>
              <a:t>Let us know how the calls are going in the chat </a:t>
            </a:r>
            <a:endParaRPr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GB" sz="1100">
                <a:solidFill>
                  <a:schemeClr val="dk1"/>
                </a:solidFill>
              </a:rPr>
              <a:t>Let’s get started!!!</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GB" sz="1100">
                <a:solidFill>
                  <a:schemeClr val="dk1"/>
                </a:solidFill>
              </a:rPr>
              <a:t>Stacey (ME)  will now do  a demo call !! </a:t>
            </a:r>
            <a:endParaRPr sz="1100">
              <a:solidFill>
                <a:schemeClr val="dk1"/>
              </a:solidFill>
            </a:endParaRPr>
          </a:p>
          <a:p>
            <a:pPr indent="-384175" lvl="1" marL="914400" rtl="0" algn="l">
              <a:lnSpc>
                <a:spcPct val="115000"/>
              </a:lnSpc>
              <a:spcBef>
                <a:spcPts val="0"/>
              </a:spcBef>
              <a:spcAft>
                <a:spcPts val="0"/>
              </a:spcAft>
              <a:buClr>
                <a:schemeClr val="dk1"/>
              </a:buClr>
              <a:buSzPts val="2450"/>
              <a:buFont typeface="Georgia"/>
              <a:buChar char="-"/>
            </a:pPr>
            <a:r>
              <a:t/>
            </a:r>
            <a:endParaRPr sz="2450">
              <a:solidFill>
                <a:schemeClr val="dk1"/>
              </a:solidFill>
              <a:latin typeface="Georgia"/>
              <a:ea typeface="Georgia"/>
              <a:cs typeface="Georgia"/>
              <a:sym typeface="Georgia"/>
            </a:endParaRPr>
          </a:p>
        </p:txBody>
      </p:sp>
      <p:pic>
        <p:nvPicPr>
          <p:cNvPr id="238" name="Google Shape;238;p34"/>
          <p:cNvPicPr preferRelativeResize="0"/>
          <p:nvPr/>
        </p:nvPicPr>
        <p:blipFill>
          <a:blip r:embed="rId3">
            <a:alphaModFix/>
          </a:blip>
          <a:stretch>
            <a:fillRect/>
          </a:stretch>
        </p:blipFill>
        <p:spPr>
          <a:xfrm>
            <a:off x="0" y="-33950"/>
            <a:ext cx="9144000" cy="914405"/>
          </a:xfrm>
          <a:prstGeom prst="rect">
            <a:avLst/>
          </a:prstGeom>
          <a:noFill/>
          <a:ln>
            <a:noFill/>
          </a:ln>
        </p:spPr>
      </p:pic>
      <p:sp>
        <p:nvSpPr>
          <p:cNvPr id="239" name="Google Shape;239;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5"/>
          <p:cNvSpPr txBox="1"/>
          <p:nvPr>
            <p:ph type="title"/>
          </p:nvPr>
        </p:nvSpPr>
        <p:spPr>
          <a:xfrm>
            <a:off x="0" y="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450">
                <a:latin typeface="Georgia"/>
                <a:ea typeface="Georgia"/>
                <a:cs typeface="Georgia"/>
                <a:sym typeface="Georgia"/>
              </a:rPr>
              <a:t>Phone Zap Targets and rap</a:t>
            </a:r>
            <a:endParaRPr b="1">
              <a:solidFill>
                <a:srgbClr val="CC0000"/>
              </a:solidFill>
            </a:endParaRPr>
          </a:p>
        </p:txBody>
      </p:sp>
      <p:sp>
        <p:nvSpPr>
          <p:cNvPr id="245" name="Google Shape;245;p35"/>
          <p:cNvSpPr txBox="1"/>
          <p:nvPr/>
        </p:nvSpPr>
        <p:spPr>
          <a:xfrm>
            <a:off x="389400" y="1658550"/>
            <a:ext cx="8351700" cy="561900"/>
          </a:xfrm>
          <a:prstGeom prst="rect">
            <a:avLst/>
          </a:prstGeom>
          <a:noFill/>
          <a:ln>
            <a:noFill/>
          </a:ln>
        </p:spPr>
        <p:txBody>
          <a:bodyPr anchorCtr="0" anchor="t" bIns="91425" lIns="91425" spcFirstLastPara="1" rIns="91425" wrap="square" tIns="91425">
            <a:spAutoFit/>
          </a:bodyPr>
          <a:lstStyle/>
          <a:p>
            <a:pPr indent="-384175" lvl="1" marL="914400" rtl="0" algn="l">
              <a:lnSpc>
                <a:spcPct val="115000"/>
              </a:lnSpc>
              <a:spcBef>
                <a:spcPts val="1200"/>
              </a:spcBef>
              <a:spcAft>
                <a:spcPts val="0"/>
              </a:spcAft>
              <a:buClr>
                <a:schemeClr val="dk1"/>
              </a:buClr>
              <a:buSzPts val="2450"/>
              <a:buFont typeface="Georgia"/>
              <a:buChar char="-"/>
            </a:pPr>
            <a:r>
              <a:t/>
            </a:r>
            <a:endParaRPr sz="2450">
              <a:solidFill>
                <a:schemeClr val="dk1"/>
              </a:solidFill>
              <a:latin typeface="Georgia"/>
              <a:ea typeface="Georgia"/>
              <a:cs typeface="Georgia"/>
              <a:sym typeface="Georgia"/>
            </a:endParaRPr>
          </a:p>
        </p:txBody>
      </p:sp>
      <p:sp>
        <p:nvSpPr>
          <p:cNvPr id="246" name="Google Shape;246;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
        <p:nvSpPr>
          <p:cNvPr id="247" name="Google Shape;247;p35"/>
          <p:cNvSpPr txBox="1"/>
          <p:nvPr>
            <p:ph idx="1" type="body"/>
          </p:nvPr>
        </p:nvSpPr>
        <p:spPr>
          <a:xfrm>
            <a:off x="311700" y="572700"/>
            <a:ext cx="6136200" cy="45708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GB"/>
              <a:t>Ex</a:t>
            </a:r>
            <a:r>
              <a:rPr b="1" lang="en-GB" sz="1600">
                <a:solidFill>
                  <a:schemeClr val="dk1"/>
                </a:solidFill>
                <a:latin typeface="Lato"/>
                <a:ea typeface="Lato"/>
                <a:cs typeface="Lato"/>
                <a:sym typeface="Lato"/>
              </a:rPr>
              <a:t>ample MESSAGE: “</a:t>
            </a:r>
            <a:r>
              <a:rPr lang="en-GB" sz="1600">
                <a:solidFill>
                  <a:schemeClr val="dk1"/>
                </a:solidFill>
                <a:latin typeface="Lato"/>
                <a:ea typeface="Lato"/>
                <a:cs typeface="Lato"/>
                <a:sym typeface="Lato"/>
              </a:rPr>
              <a:t>Hi  my name is ________ and I’m an ACORN member.  We see that the federal government plans  to build 2600 - 5000  affordable rentals per year . </a:t>
            </a:r>
            <a:r>
              <a:rPr b="1" lang="en-GB" sz="1600">
                <a:solidFill>
                  <a:schemeClr val="dk1"/>
                </a:solidFill>
                <a:latin typeface="Lato"/>
                <a:ea typeface="Lato"/>
                <a:cs typeface="Lato"/>
                <a:sym typeface="Lato"/>
              </a:rPr>
              <a:t>BUT </a:t>
            </a:r>
            <a:r>
              <a:rPr b="1" lang="en-GB" sz="1600">
                <a:solidFill>
                  <a:schemeClr val="dk1"/>
                </a:solidFill>
                <a:latin typeface="Lato"/>
                <a:ea typeface="Lato"/>
                <a:cs typeface="Lato"/>
                <a:sym typeface="Lato"/>
              </a:rPr>
              <a:t>UNFORTUNATELY</a:t>
            </a:r>
            <a:r>
              <a:rPr b="1" lang="en-GB" sz="1600">
                <a:solidFill>
                  <a:schemeClr val="dk1"/>
                </a:solidFill>
                <a:latin typeface="Lato"/>
                <a:ea typeface="Lato"/>
                <a:cs typeface="Lato"/>
                <a:sym typeface="Lato"/>
              </a:rPr>
              <a:t> we are losing about 40- 46 THOUSAND  per year.  </a:t>
            </a:r>
            <a:r>
              <a:rPr lang="en-GB" sz="1600">
                <a:solidFill>
                  <a:schemeClr val="dk1"/>
                </a:solidFill>
                <a:latin typeface="Lato"/>
                <a:ea typeface="Lato"/>
                <a:cs typeface="Lato"/>
                <a:sym typeface="Lato"/>
              </a:rPr>
              <a:t> We need to protect EXISTING </a:t>
            </a:r>
            <a:r>
              <a:rPr lang="en-GB" sz="1600">
                <a:solidFill>
                  <a:schemeClr val="dk1"/>
                </a:solidFill>
                <a:latin typeface="Lato"/>
                <a:ea typeface="Lato"/>
                <a:cs typeface="Lato"/>
                <a:sym typeface="Lato"/>
              </a:rPr>
              <a:t>affordable</a:t>
            </a:r>
            <a:r>
              <a:rPr lang="en-GB" sz="1600">
                <a:solidFill>
                  <a:schemeClr val="dk1"/>
                </a:solidFill>
                <a:latin typeface="Lato"/>
                <a:ea typeface="Lato"/>
                <a:cs typeface="Lato"/>
                <a:sym typeface="Lato"/>
              </a:rPr>
              <a:t> housing by having minimum rental standards tied to federal money, like health care!  Please meet with ACORN to </a:t>
            </a:r>
            <a:r>
              <a:rPr lang="en-GB" sz="1600">
                <a:solidFill>
                  <a:schemeClr val="dk1"/>
                </a:solidFill>
                <a:latin typeface="Lato"/>
                <a:ea typeface="Lato"/>
                <a:cs typeface="Lato"/>
                <a:sym typeface="Lato"/>
              </a:rPr>
              <a:t>discuss</a:t>
            </a:r>
            <a:r>
              <a:rPr lang="en-GB" sz="1600">
                <a:solidFill>
                  <a:schemeClr val="dk1"/>
                </a:solidFill>
                <a:latin typeface="Lato"/>
                <a:ea typeface="Lato"/>
                <a:cs typeface="Lato"/>
                <a:sym typeface="Lato"/>
              </a:rPr>
              <a:t> this 416 461 5322 or email </a:t>
            </a:r>
            <a:r>
              <a:rPr lang="en-GB" sz="1600" u="sng">
                <a:solidFill>
                  <a:schemeClr val="hlink"/>
                </a:solidFill>
                <a:latin typeface="Lato"/>
                <a:ea typeface="Lato"/>
                <a:cs typeface="Lato"/>
                <a:sym typeface="Lato"/>
                <a:hlinkClick r:id="rId3"/>
              </a:rPr>
              <a:t>canadaacorn@acorncanada.org</a:t>
            </a:r>
            <a:r>
              <a:rPr lang="en-GB" sz="1600">
                <a:solidFill>
                  <a:schemeClr val="dk1"/>
                </a:solidFill>
                <a:latin typeface="Lato"/>
                <a:ea typeface="Lato"/>
                <a:cs typeface="Lato"/>
                <a:sym typeface="Lato"/>
              </a:rPr>
              <a:t>.</a:t>
            </a:r>
            <a:endParaRPr sz="1600">
              <a:solidFill>
                <a:schemeClr val="dk1"/>
              </a:solidFill>
              <a:latin typeface="Lato"/>
              <a:ea typeface="Lato"/>
              <a:cs typeface="Lato"/>
              <a:sym typeface="Lato"/>
            </a:endParaRPr>
          </a:p>
          <a:p>
            <a:pPr indent="0" lvl="0" marL="0" rtl="0" algn="l">
              <a:spcBef>
                <a:spcPts val="1200"/>
              </a:spcBef>
              <a:spcAft>
                <a:spcPts val="0"/>
              </a:spcAft>
              <a:buNone/>
            </a:pPr>
            <a:r>
              <a:rPr lang="en-GB" sz="1908">
                <a:solidFill>
                  <a:schemeClr val="dk1"/>
                </a:solidFill>
                <a:latin typeface="Lato"/>
                <a:ea typeface="Lato"/>
                <a:cs typeface="Lato"/>
                <a:sym typeface="Lato"/>
              </a:rPr>
              <a:t>IF THEY ANSWER</a:t>
            </a:r>
            <a:endParaRPr sz="1908">
              <a:solidFill>
                <a:schemeClr val="dk1"/>
              </a:solidFill>
              <a:latin typeface="Lato"/>
              <a:ea typeface="Lato"/>
              <a:cs typeface="Lato"/>
              <a:sym typeface="Lato"/>
            </a:endParaRPr>
          </a:p>
          <a:p>
            <a:pPr indent="0" lvl="0" marL="0" rtl="0" algn="l">
              <a:spcBef>
                <a:spcPts val="1200"/>
              </a:spcBef>
              <a:spcAft>
                <a:spcPts val="1200"/>
              </a:spcAft>
              <a:buNone/>
            </a:pPr>
            <a:r>
              <a:rPr lang="en-GB" sz="1908">
                <a:solidFill>
                  <a:schemeClr val="dk1"/>
                </a:solidFill>
                <a:latin typeface="Lato"/>
                <a:ea typeface="Lato"/>
                <a:cs typeface="Lato"/>
                <a:sym typeface="Lato"/>
              </a:rPr>
              <a:t>Hi,  </a:t>
            </a:r>
            <a:r>
              <a:rPr lang="en-GB" sz="1908">
                <a:solidFill>
                  <a:schemeClr val="dk1"/>
                </a:solidFill>
                <a:latin typeface="Lato"/>
                <a:ea typeface="Lato"/>
                <a:cs typeface="Lato"/>
                <a:sym typeface="Lato"/>
              </a:rPr>
              <a:t>i'm</a:t>
            </a:r>
            <a:r>
              <a:rPr lang="en-GB" sz="1908">
                <a:solidFill>
                  <a:schemeClr val="dk1"/>
                </a:solidFill>
                <a:latin typeface="Lato"/>
                <a:ea typeface="Lato"/>
                <a:cs typeface="Lato"/>
                <a:sym typeface="Lato"/>
              </a:rPr>
              <a:t>  ____  from ACORN and we would love to meet with Minister Robertson/ PM Carney / Hon MP McKelvie … </a:t>
            </a:r>
            <a:r>
              <a:rPr b="1" lang="en-GB" sz="1908">
                <a:solidFill>
                  <a:schemeClr val="dk1"/>
                </a:solidFill>
                <a:latin typeface="Lato"/>
                <a:ea typeface="Lato"/>
                <a:cs typeface="Lato"/>
                <a:sym typeface="Lato"/>
              </a:rPr>
              <a:t> We urgently need to meet to </a:t>
            </a:r>
            <a:r>
              <a:rPr b="1" lang="en-GB" sz="1908">
                <a:solidFill>
                  <a:schemeClr val="dk1"/>
                </a:solidFill>
                <a:latin typeface="Lato"/>
                <a:ea typeface="Lato"/>
                <a:cs typeface="Lato"/>
                <a:sym typeface="Lato"/>
              </a:rPr>
              <a:t>discuss</a:t>
            </a:r>
            <a:r>
              <a:rPr b="1" lang="en-GB" sz="1908">
                <a:solidFill>
                  <a:schemeClr val="dk1"/>
                </a:solidFill>
                <a:latin typeface="Lato"/>
                <a:ea typeface="Lato"/>
                <a:cs typeface="Lato"/>
                <a:sym typeface="Lato"/>
              </a:rPr>
              <a:t> how the federal </a:t>
            </a:r>
            <a:r>
              <a:rPr b="1" lang="en-GB" sz="1908">
                <a:solidFill>
                  <a:schemeClr val="dk1"/>
                </a:solidFill>
                <a:latin typeface="Lato"/>
                <a:ea typeface="Lato"/>
                <a:cs typeface="Lato"/>
                <a:sym typeface="Lato"/>
              </a:rPr>
              <a:t>government</a:t>
            </a:r>
            <a:r>
              <a:rPr b="1" lang="en-GB" sz="1908">
                <a:solidFill>
                  <a:schemeClr val="dk1"/>
                </a:solidFill>
                <a:latin typeface="Lato"/>
                <a:ea typeface="Lato"/>
                <a:cs typeface="Lato"/>
                <a:sym typeface="Lato"/>
              </a:rPr>
              <a:t> can help protect </a:t>
            </a:r>
            <a:r>
              <a:rPr b="1" lang="en-GB" sz="1908">
                <a:solidFill>
                  <a:schemeClr val="dk1"/>
                </a:solidFill>
                <a:latin typeface="Lato"/>
                <a:ea typeface="Lato"/>
                <a:cs typeface="Lato"/>
                <a:sym typeface="Lato"/>
              </a:rPr>
              <a:t>affordable</a:t>
            </a:r>
            <a:r>
              <a:rPr b="1" lang="en-GB" sz="1908">
                <a:solidFill>
                  <a:schemeClr val="dk1"/>
                </a:solidFill>
                <a:latin typeface="Lato"/>
                <a:ea typeface="Lato"/>
                <a:cs typeface="Lato"/>
                <a:sym typeface="Lato"/>
              </a:rPr>
              <a:t> </a:t>
            </a:r>
            <a:r>
              <a:rPr b="1" lang="en-GB" sz="1908">
                <a:solidFill>
                  <a:schemeClr val="dk1"/>
                </a:solidFill>
                <a:latin typeface="Lato"/>
                <a:ea typeface="Lato"/>
                <a:cs typeface="Lato"/>
                <a:sym typeface="Lato"/>
              </a:rPr>
              <a:t>housing</a:t>
            </a:r>
            <a:r>
              <a:rPr b="1" lang="en-GB" sz="1908">
                <a:solidFill>
                  <a:schemeClr val="dk1"/>
                </a:solidFill>
                <a:latin typeface="Lato"/>
                <a:ea typeface="Lato"/>
                <a:cs typeface="Lato"/>
                <a:sym typeface="Lato"/>
              </a:rPr>
              <a:t>.  </a:t>
            </a:r>
            <a:r>
              <a:rPr lang="en-GB" sz="1908">
                <a:solidFill>
                  <a:schemeClr val="dk1"/>
                </a:solidFill>
                <a:latin typeface="Lato"/>
                <a:ea typeface="Lato"/>
                <a:cs typeface="Lato"/>
                <a:sym typeface="Lato"/>
              </a:rPr>
              <a:t>You have committed to build 5000/ year but we are </a:t>
            </a:r>
            <a:r>
              <a:rPr lang="en-GB" sz="1908">
                <a:solidFill>
                  <a:schemeClr val="dk1"/>
                </a:solidFill>
                <a:latin typeface="Lato"/>
                <a:ea typeface="Lato"/>
                <a:cs typeface="Lato"/>
                <a:sym typeface="Lato"/>
              </a:rPr>
              <a:t>losing </a:t>
            </a:r>
            <a:r>
              <a:rPr lang="en-GB" sz="1908">
                <a:solidFill>
                  <a:schemeClr val="dk1"/>
                </a:solidFill>
                <a:latin typeface="Lato"/>
                <a:ea typeface="Lato"/>
                <a:cs typeface="Lato"/>
                <a:sym typeface="Lato"/>
              </a:rPr>
              <a:t> 46,000 per year.  </a:t>
            </a:r>
            <a:r>
              <a:rPr lang="en-GB" sz="1600">
                <a:solidFill>
                  <a:schemeClr val="dk1"/>
                </a:solidFill>
                <a:latin typeface="Lato"/>
                <a:ea typeface="Lato"/>
                <a:cs typeface="Lato"/>
                <a:sym typeface="Lato"/>
              </a:rPr>
              <a:t>Please meet with ACORN to discuss this 416 461 5322 or email </a:t>
            </a:r>
            <a:r>
              <a:rPr lang="en-GB" sz="1600" u="sng">
                <a:solidFill>
                  <a:schemeClr val="accent5"/>
                </a:solidFill>
                <a:latin typeface="Lato"/>
                <a:ea typeface="Lato"/>
                <a:cs typeface="Lato"/>
                <a:sym typeface="Lato"/>
                <a:hlinkClick r:id="rId4">
                  <a:extLst>
                    <a:ext uri="{A12FA001-AC4F-418D-AE19-62706E023703}">
                      <ahyp:hlinkClr val="tx"/>
                    </a:ext>
                  </a:extLst>
                </a:hlinkClick>
              </a:rPr>
              <a:t>canadaacorn@acorncanada.org</a:t>
            </a:r>
            <a:r>
              <a:rPr lang="en-GB" sz="1600">
                <a:solidFill>
                  <a:schemeClr val="dk1"/>
                </a:solidFill>
                <a:latin typeface="Lato"/>
                <a:ea typeface="Lato"/>
                <a:cs typeface="Lato"/>
                <a:sym typeface="Lato"/>
              </a:rPr>
              <a:t>.</a:t>
            </a:r>
            <a:endParaRPr sz="1908">
              <a:solidFill>
                <a:schemeClr val="dk1"/>
              </a:solidFill>
              <a:latin typeface="Lato"/>
              <a:ea typeface="Lato"/>
              <a:cs typeface="Lato"/>
              <a:sym typeface="Lato"/>
            </a:endParaRPr>
          </a:p>
        </p:txBody>
      </p:sp>
      <p:sp>
        <p:nvSpPr>
          <p:cNvPr id="248" name="Google Shape;248;p35"/>
          <p:cNvSpPr txBox="1"/>
          <p:nvPr>
            <p:ph idx="2" type="body"/>
          </p:nvPr>
        </p:nvSpPr>
        <p:spPr>
          <a:xfrm>
            <a:off x="6592450" y="-1925"/>
            <a:ext cx="2428800" cy="4570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sz="1800"/>
              <a:t>Calls </a:t>
            </a:r>
            <a:endParaRPr b="1" sz="1800"/>
          </a:p>
          <a:p>
            <a:pPr indent="0" lvl="0" marL="0" rtl="0" algn="l">
              <a:lnSpc>
                <a:spcPct val="100000"/>
              </a:lnSpc>
              <a:spcBef>
                <a:spcPts val="1200"/>
              </a:spcBef>
              <a:spcAft>
                <a:spcPts val="0"/>
              </a:spcAft>
              <a:buNone/>
            </a:pPr>
            <a:r>
              <a:rPr b="1" lang="en-GB"/>
              <a:t>Housing MInister Gregor </a:t>
            </a:r>
            <a:r>
              <a:rPr b="1" lang="en-GB"/>
              <a:t>Robinson</a:t>
            </a:r>
            <a:endParaRPr b="1"/>
          </a:p>
          <a:p>
            <a:pPr indent="0" lvl="0" marL="0" rtl="0" algn="l">
              <a:lnSpc>
                <a:spcPct val="100000"/>
              </a:lnSpc>
              <a:spcBef>
                <a:spcPts val="0"/>
              </a:spcBef>
              <a:spcAft>
                <a:spcPts val="0"/>
              </a:spcAft>
              <a:buNone/>
            </a:pPr>
            <a:r>
              <a:rPr lang="en-GB" sz="1050">
                <a:solidFill>
                  <a:srgbClr val="333333"/>
                </a:solidFill>
                <a:highlight>
                  <a:srgbClr val="FFFFFF"/>
                </a:highlight>
                <a:latin typeface="Roboto"/>
                <a:ea typeface="Roboto"/>
                <a:cs typeface="Roboto"/>
                <a:sym typeface="Roboto"/>
              </a:rPr>
              <a:t> 613-995-7052  - Hill Office (V N-y)</a:t>
            </a:r>
            <a:endParaRPr sz="1200">
              <a:solidFill>
                <a:schemeClr val="dk1"/>
              </a:solidFill>
              <a:highlight>
                <a:schemeClr val="lt1"/>
              </a:highlight>
            </a:endParaRPr>
          </a:p>
          <a:p>
            <a:pPr indent="0" lvl="0" marL="0" rtl="0" algn="l">
              <a:lnSpc>
                <a:spcPct val="100000"/>
              </a:lnSpc>
              <a:spcBef>
                <a:spcPts val="0"/>
              </a:spcBef>
              <a:spcAft>
                <a:spcPts val="0"/>
              </a:spcAft>
              <a:buNone/>
            </a:pPr>
            <a:r>
              <a:rPr lang="en-GB" sz="1200">
                <a:solidFill>
                  <a:schemeClr val="dk1"/>
                </a:solidFill>
                <a:highlight>
                  <a:schemeClr val="lt1"/>
                </a:highlight>
              </a:rPr>
              <a:t>343-644-9948 - ministry office</a:t>
            </a:r>
            <a:endParaRPr sz="1200">
              <a:solidFill>
                <a:schemeClr val="dk1"/>
              </a:solidFill>
              <a:highlight>
                <a:schemeClr val="lt1"/>
              </a:highlight>
            </a:endParaRPr>
          </a:p>
          <a:p>
            <a:pPr indent="0" lvl="0" marL="0" rtl="0" algn="l">
              <a:lnSpc>
                <a:spcPct val="100000"/>
              </a:lnSpc>
              <a:spcBef>
                <a:spcPts val="0"/>
              </a:spcBef>
              <a:spcAft>
                <a:spcPts val="0"/>
              </a:spcAft>
              <a:buNone/>
            </a:pPr>
            <a:r>
              <a:rPr lang="en-GB" sz="1200">
                <a:solidFill>
                  <a:schemeClr val="dk1"/>
                </a:solidFill>
                <a:highlight>
                  <a:schemeClr val="lt1"/>
                </a:highlight>
              </a:rPr>
              <a:t>236-203-2211 - </a:t>
            </a:r>
            <a:r>
              <a:rPr lang="en-GB" sz="1200">
                <a:solidFill>
                  <a:schemeClr val="dk1"/>
                </a:solidFill>
                <a:highlight>
                  <a:schemeClr val="lt1"/>
                </a:highlight>
              </a:rPr>
              <a:t>Constituency</a:t>
            </a:r>
            <a:r>
              <a:rPr lang="en-GB" sz="1200">
                <a:solidFill>
                  <a:schemeClr val="dk1"/>
                </a:solidFill>
                <a:highlight>
                  <a:schemeClr val="lt1"/>
                </a:highlight>
              </a:rPr>
              <a:t> Office (Vancouver)</a:t>
            </a:r>
            <a:endParaRPr sz="1200">
              <a:solidFill>
                <a:schemeClr val="dk1"/>
              </a:solidFill>
              <a:highlight>
                <a:schemeClr val="lt1"/>
              </a:highlight>
            </a:endParaRPr>
          </a:p>
          <a:p>
            <a:pPr indent="0" lvl="0" marL="0" rtl="0" algn="l">
              <a:lnSpc>
                <a:spcPct val="100000"/>
              </a:lnSpc>
              <a:spcBef>
                <a:spcPts val="0"/>
              </a:spcBef>
              <a:spcAft>
                <a:spcPts val="0"/>
              </a:spcAft>
              <a:buNone/>
            </a:pPr>
            <a:r>
              <a:rPr lang="en-GB" sz="1200">
                <a:solidFill>
                  <a:schemeClr val="dk1"/>
                </a:solidFill>
                <a:highlight>
                  <a:schemeClr val="lt1"/>
                </a:highlight>
              </a:rPr>
              <a:t>343-644-9948 - Marie-Pascale Des Rosiers, Chief of Staff</a:t>
            </a:r>
            <a:endParaRPr sz="1200">
              <a:solidFill>
                <a:schemeClr val="dk1"/>
              </a:solidFill>
              <a:highlight>
                <a:schemeClr val="lt1"/>
              </a:highlight>
            </a:endParaRPr>
          </a:p>
          <a:p>
            <a:pPr indent="0" lvl="0" marL="0" rtl="0" algn="l">
              <a:lnSpc>
                <a:spcPct val="100000"/>
              </a:lnSpc>
              <a:spcBef>
                <a:spcPts val="0"/>
              </a:spcBef>
              <a:spcAft>
                <a:spcPts val="0"/>
              </a:spcAft>
              <a:buNone/>
            </a:pPr>
            <a:r>
              <a:t/>
            </a:r>
            <a:endParaRPr sz="1200">
              <a:solidFill>
                <a:schemeClr val="dk1"/>
              </a:solidFill>
              <a:highlight>
                <a:schemeClr val="lt1"/>
              </a:highlight>
            </a:endParaRPr>
          </a:p>
          <a:p>
            <a:pPr indent="0" lvl="0" marL="0" rtl="0" algn="l">
              <a:lnSpc>
                <a:spcPct val="100000"/>
              </a:lnSpc>
              <a:spcBef>
                <a:spcPts val="0"/>
              </a:spcBef>
              <a:spcAft>
                <a:spcPts val="0"/>
              </a:spcAft>
              <a:buNone/>
            </a:pPr>
            <a:r>
              <a:rPr lang="en-GB" sz="1200">
                <a:solidFill>
                  <a:schemeClr val="dk1"/>
                </a:solidFill>
                <a:highlight>
                  <a:schemeClr val="lt1"/>
                </a:highlight>
              </a:rPr>
              <a:t>PM Mark Carney</a:t>
            </a:r>
            <a:endParaRPr sz="1200">
              <a:solidFill>
                <a:schemeClr val="dk1"/>
              </a:solidFill>
              <a:highlight>
                <a:schemeClr val="lt1"/>
              </a:highlight>
            </a:endParaRPr>
          </a:p>
          <a:p>
            <a:pPr indent="0" lvl="0" marL="0" rtl="0" algn="l">
              <a:lnSpc>
                <a:spcPct val="100000"/>
              </a:lnSpc>
              <a:spcBef>
                <a:spcPts val="0"/>
              </a:spcBef>
              <a:spcAft>
                <a:spcPts val="0"/>
              </a:spcAft>
              <a:buNone/>
            </a:pPr>
            <a:r>
              <a:rPr lang="en-GB" sz="1050">
                <a:solidFill>
                  <a:srgbClr val="333333"/>
                </a:solidFill>
                <a:highlight>
                  <a:srgbClr val="FFFFFF"/>
                </a:highlight>
                <a:latin typeface="Roboto"/>
                <a:ea typeface="Roboto"/>
                <a:cs typeface="Roboto"/>
                <a:sym typeface="Roboto"/>
              </a:rPr>
              <a:t>Fax: 613-947-9370 - PM office </a:t>
            </a:r>
            <a:endParaRPr sz="1050">
              <a:solidFill>
                <a:srgbClr val="333333"/>
              </a:solidFill>
              <a:highlight>
                <a:srgbClr val="FFFFFF"/>
              </a:highlight>
              <a:latin typeface="Roboto"/>
              <a:ea typeface="Roboto"/>
              <a:cs typeface="Roboto"/>
              <a:sym typeface="Roboto"/>
            </a:endParaRPr>
          </a:p>
          <a:p>
            <a:pPr indent="0" lvl="0" marL="0" rtl="0" algn="l">
              <a:lnSpc>
                <a:spcPct val="100000"/>
              </a:lnSpc>
              <a:spcBef>
                <a:spcPts val="0"/>
              </a:spcBef>
              <a:spcAft>
                <a:spcPts val="0"/>
              </a:spcAft>
              <a:buNone/>
            </a:pPr>
            <a:r>
              <a:rPr lang="en-GB" sz="1050">
                <a:solidFill>
                  <a:srgbClr val="333333"/>
                </a:solidFill>
                <a:highlight>
                  <a:srgbClr val="FFFFFF"/>
                </a:highlight>
                <a:latin typeface="Roboto"/>
                <a:ea typeface="Roboto"/>
                <a:cs typeface="Roboto"/>
                <a:sym typeface="Roboto"/>
              </a:rPr>
              <a:t>613-825-3422 - </a:t>
            </a:r>
            <a:r>
              <a:rPr lang="en-GB" sz="1050">
                <a:solidFill>
                  <a:srgbClr val="333333"/>
                </a:solidFill>
                <a:highlight>
                  <a:srgbClr val="FFFFFF"/>
                </a:highlight>
                <a:latin typeface="Roboto"/>
                <a:ea typeface="Roboto"/>
                <a:cs typeface="Roboto"/>
                <a:sym typeface="Roboto"/>
              </a:rPr>
              <a:t>Constituency</a:t>
            </a:r>
            <a:r>
              <a:rPr lang="en-GB" sz="1050">
                <a:solidFill>
                  <a:srgbClr val="333333"/>
                </a:solidFill>
                <a:highlight>
                  <a:srgbClr val="FFFFFF"/>
                </a:highlight>
                <a:latin typeface="Roboto"/>
                <a:ea typeface="Roboto"/>
                <a:cs typeface="Roboto"/>
                <a:sym typeface="Roboto"/>
              </a:rPr>
              <a:t> office </a:t>
            </a:r>
            <a:r>
              <a:rPr lang="en-GB" sz="1050">
                <a:solidFill>
                  <a:srgbClr val="333333"/>
                </a:solidFill>
                <a:highlight>
                  <a:srgbClr val="FFFFFF"/>
                </a:highlight>
                <a:latin typeface="Roboto"/>
                <a:ea typeface="Roboto"/>
                <a:cs typeface="Roboto"/>
                <a:sym typeface="Roboto"/>
              </a:rPr>
              <a:t>Nepean </a:t>
            </a:r>
            <a:endParaRPr sz="1050">
              <a:solidFill>
                <a:srgbClr val="333333"/>
              </a:solidFill>
              <a:highlight>
                <a:srgbClr val="FFFFFF"/>
              </a:highlight>
              <a:latin typeface="Roboto"/>
              <a:ea typeface="Roboto"/>
              <a:cs typeface="Roboto"/>
              <a:sym typeface="Roboto"/>
            </a:endParaRPr>
          </a:p>
          <a:p>
            <a:pPr indent="0" lvl="0" marL="0" rtl="0" algn="l">
              <a:lnSpc>
                <a:spcPct val="100000"/>
              </a:lnSpc>
              <a:spcBef>
                <a:spcPts val="0"/>
              </a:spcBef>
              <a:spcAft>
                <a:spcPts val="0"/>
              </a:spcAft>
              <a:buNone/>
            </a:pPr>
            <a:r>
              <a:t/>
            </a:r>
            <a:endParaRPr sz="1050">
              <a:solidFill>
                <a:srgbClr val="333333"/>
              </a:solidFill>
              <a:highlight>
                <a:srgbClr val="FFFFFF"/>
              </a:highlight>
              <a:latin typeface="Roboto"/>
              <a:ea typeface="Roboto"/>
              <a:cs typeface="Roboto"/>
              <a:sym typeface="Roboto"/>
            </a:endParaRPr>
          </a:p>
          <a:p>
            <a:pPr indent="0" lvl="0" marL="0" rtl="0" algn="l">
              <a:lnSpc>
                <a:spcPct val="100000"/>
              </a:lnSpc>
              <a:spcBef>
                <a:spcPts val="0"/>
              </a:spcBef>
              <a:spcAft>
                <a:spcPts val="0"/>
              </a:spcAft>
              <a:buNone/>
            </a:pPr>
            <a:r>
              <a:rPr lang="en-GB" sz="1050">
                <a:solidFill>
                  <a:srgbClr val="333333"/>
                </a:solidFill>
                <a:highlight>
                  <a:srgbClr val="FFFFFF"/>
                </a:highlight>
                <a:latin typeface="Roboto"/>
                <a:ea typeface="Roboto"/>
                <a:cs typeface="Roboto"/>
                <a:sym typeface="Roboto"/>
              </a:rPr>
              <a:t>Jennifer McKelvie :</a:t>
            </a:r>
            <a:endParaRPr sz="1050">
              <a:solidFill>
                <a:srgbClr val="333333"/>
              </a:solidFill>
              <a:highlight>
                <a:srgbClr val="FFFFFF"/>
              </a:highlight>
              <a:latin typeface="Roboto"/>
              <a:ea typeface="Roboto"/>
              <a:cs typeface="Roboto"/>
              <a:sym typeface="Roboto"/>
            </a:endParaRPr>
          </a:p>
          <a:p>
            <a:pPr indent="-304800" lvl="0" marL="457200" rtl="0" algn="l">
              <a:spcBef>
                <a:spcPts val="0"/>
              </a:spcBef>
              <a:spcAft>
                <a:spcPts val="0"/>
              </a:spcAft>
              <a:buClr>
                <a:srgbClr val="333333"/>
              </a:buClr>
              <a:buSzPts val="1200"/>
              <a:buAutoNum type="arabicPeriod"/>
            </a:pPr>
            <a:r>
              <a:rPr lang="en-GB" sz="1200" u="sng">
                <a:solidFill>
                  <a:srgbClr val="284162"/>
                </a:solidFill>
                <a:highlight>
                  <a:srgbClr val="FFFFFF"/>
                </a:highlight>
                <a:hlinkClick r:id="rId5">
                  <a:extLst>
                    <a:ext uri="{A12FA001-AC4F-418D-AE19-62706E023703}">
                      <ahyp:hlinkClr val="tx"/>
                    </a:ext>
                  </a:extLst>
                </a:hlinkClick>
              </a:rPr>
              <a:t>Klander, Charrissa; 905-426-8099; Chief of Staff;</a:t>
            </a:r>
            <a:endParaRPr sz="1200" u="sng">
              <a:solidFill>
                <a:srgbClr val="284162"/>
              </a:solidFill>
              <a:highlight>
                <a:srgbClr val="FFFFFF"/>
              </a:highlight>
            </a:endParaRPr>
          </a:p>
          <a:p>
            <a:pPr indent="-304800" lvl="0" marL="457200" rtl="0" algn="l">
              <a:spcBef>
                <a:spcPts val="0"/>
              </a:spcBef>
              <a:spcAft>
                <a:spcPts val="0"/>
              </a:spcAft>
              <a:buClr>
                <a:srgbClr val="333333"/>
              </a:buClr>
              <a:buSzPts val="1200"/>
              <a:buAutoNum type="arabicPeriod"/>
            </a:pPr>
            <a:r>
              <a:rPr lang="en-GB" sz="1200" u="sng">
                <a:solidFill>
                  <a:srgbClr val="284162"/>
                </a:solidFill>
                <a:highlight>
                  <a:srgbClr val="FFFFFF"/>
                </a:highlight>
                <a:hlinkClick r:id="rId6">
                  <a:extLst>
                    <a:ext uri="{A12FA001-AC4F-418D-AE19-62706E023703}">
                      <ahyp:hlinkClr val="tx"/>
                    </a:ext>
                  </a:extLst>
                </a:hlinkClick>
              </a:rPr>
              <a:t>McKelvie, Jennifer; 613-995-8042; </a:t>
            </a:r>
            <a:endParaRPr sz="1050">
              <a:solidFill>
                <a:srgbClr val="333333"/>
              </a:solidFill>
              <a:highlight>
                <a:srgbClr val="FFFFFF"/>
              </a:highlight>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Convention (Marva Burnett)</a:t>
            </a:r>
            <a:endParaRPr/>
          </a:p>
        </p:txBody>
      </p:sp>
      <p:sp>
        <p:nvSpPr>
          <p:cNvPr id="254" name="Google Shape;254;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u="sng">
                <a:solidFill>
                  <a:schemeClr val="hlink"/>
                </a:solidFill>
                <a:hlinkClick r:id="rId3"/>
              </a:rPr>
              <a:t>https://acorncanada.org/video/acorn-national-convention-2024/</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GB" u="sng">
                <a:solidFill>
                  <a:schemeClr val="hlink"/>
                </a:solidFill>
                <a:hlinkClick r:id="rId4"/>
              </a:rPr>
              <a:t>https://acorncanada.org/convention-2019-video/</a:t>
            </a:r>
            <a:r>
              <a:rPr lang="en-GB"/>
              <a:t> </a:t>
            </a:r>
            <a:endParaRPr/>
          </a:p>
        </p:txBody>
      </p:sp>
      <p:sp>
        <p:nvSpPr>
          <p:cNvPr id="255" name="Google Shape;255;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GB">
                <a:solidFill>
                  <a:srgbClr val="980000"/>
                </a:solidFill>
                <a:latin typeface="Lato Black"/>
                <a:ea typeface="Lato Black"/>
                <a:cs typeface="Lato Black"/>
                <a:sym typeface="Lato Black"/>
              </a:rPr>
              <a:t>What is ACORN?</a:t>
            </a:r>
            <a:endParaRPr b="0">
              <a:solidFill>
                <a:srgbClr val="980000"/>
              </a:solidFill>
              <a:latin typeface="Lato Black"/>
              <a:ea typeface="Lato Black"/>
              <a:cs typeface="Lato Black"/>
              <a:sym typeface="Lato Black"/>
            </a:endParaRPr>
          </a:p>
        </p:txBody>
      </p:sp>
      <p:sp>
        <p:nvSpPr>
          <p:cNvPr id="71" name="Google Shape;71;p15"/>
          <p:cNvSpPr txBox="1"/>
          <p:nvPr>
            <p:ph idx="1" type="body"/>
          </p:nvPr>
        </p:nvSpPr>
        <p:spPr>
          <a:xfrm>
            <a:off x="507900" y="1130525"/>
            <a:ext cx="4064100" cy="3396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sz="2000"/>
              <a:t>ACORN Canada is a multi-issue, membership-based community and tenant union of low- and moderate-income people. We believe that social and economic justice can best be achieved by building community power for change.  </a:t>
            </a:r>
            <a:endParaRPr sz="2000"/>
          </a:p>
        </p:txBody>
      </p:sp>
      <p:sp>
        <p:nvSpPr>
          <p:cNvPr id="72" name="Google Shape;72;p15"/>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73" name="Google Shape;73;p15"/>
          <p:cNvPicPr preferRelativeResize="0"/>
          <p:nvPr/>
        </p:nvPicPr>
        <p:blipFill>
          <a:blip r:embed="rId3">
            <a:alphaModFix/>
          </a:blip>
          <a:stretch>
            <a:fillRect/>
          </a:stretch>
        </p:blipFill>
        <p:spPr>
          <a:xfrm>
            <a:off x="4572000" y="1017725"/>
            <a:ext cx="4267200" cy="3199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GB">
                <a:solidFill>
                  <a:srgbClr val="980000"/>
                </a:solidFill>
                <a:latin typeface="Lato Black"/>
                <a:ea typeface="Lato Black"/>
                <a:cs typeface="Lato Black"/>
                <a:sym typeface="Lato Black"/>
              </a:rPr>
              <a:t>What is ACORN?</a:t>
            </a:r>
            <a:endParaRPr b="0">
              <a:solidFill>
                <a:srgbClr val="980000"/>
              </a:solidFill>
              <a:latin typeface="Lato Black"/>
              <a:ea typeface="Lato Black"/>
              <a:cs typeface="Lato Black"/>
              <a:sym typeface="Lato Black"/>
            </a:endParaRPr>
          </a:p>
        </p:txBody>
      </p:sp>
      <p:sp>
        <p:nvSpPr>
          <p:cNvPr id="79" name="Google Shape;79;p16"/>
          <p:cNvSpPr txBox="1"/>
          <p:nvPr>
            <p:ph idx="1" type="body"/>
          </p:nvPr>
        </p:nvSpPr>
        <p:spPr>
          <a:xfrm>
            <a:off x="507900" y="1130525"/>
            <a:ext cx="4064100" cy="33960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1200"/>
              </a:spcAft>
              <a:buNone/>
            </a:pPr>
            <a:r>
              <a:rPr lang="en-GB" sz="2000"/>
              <a:t>Our members fight landlords and corporations through direct action. Our members also fight for new and improved laws to protect their rights.  Each member has a vote, and only members speak for the organization and have the authority to set the policy and determine the tactics of each group.</a:t>
            </a:r>
            <a:endParaRPr sz="2000"/>
          </a:p>
        </p:txBody>
      </p:sp>
      <p:sp>
        <p:nvSpPr>
          <p:cNvPr id="80" name="Google Shape;80;p16"/>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81" name="Google Shape;81;p16"/>
          <p:cNvPicPr preferRelativeResize="0"/>
          <p:nvPr/>
        </p:nvPicPr>
        <p:blipFill>
          <a:blip r:embed="rId3">
            <a:alphaModFix/>
          </a:blip>
          <a:stretch>
            <a:fillRect/>
          </a:stretch>
        </p:blipFill>
        <p:spPr>
          <a:xfrm>
            <a:off x="4572000" y="1170125"/>
            <a:ext cx="4419599" cy="331376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GB">
                <a:solidFill>
                  <a:srgbClr val="980000"/>
                </a:solidFill>
                <a:latin typeface="Lato Black"/>
                <a:ea typeface="Lato Black"/>
                <a:cs typeface="Lato Black"/>
                <a:sym typeface="Lato Black"/>
              </a:rPr>
              <a:t>What is ACORN?</a:t>
            </a:r>
            <a:endParaRPr b="0">
              <a:solidFill>
                <a:srgbClr val="980000"/>
              </a:solidFill>
              <a:latin typeface="Lato Black"/>
              <a:ea typeface="Lato Black"/>
              <a:cs typeface="Lato Black"/>
              <a:sym typeface="Lato Black"/>
            </a:endParaRPr>
          </a:p>
        </p:txBody>
      </p:sp>
      <p:sp>
        <p:nvSpPr>
          <p:cNvPr id="87" name="Google Shape;87;p17"/>
          <p:cNvSpPr txBox="1"/>
          <p:nvPr>
            <p:ph idx="1" type="body"/>
          </p:nvPr>
        </p:nvSpPr>
        <p:spPr>
          <a:xfrm>
            <a:off x="507900" y="1130525"/>
            <a:ext cx="4454400" cy="33960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GB" sz="2000"/>
              <a:t>We have 190,000+ members in 30 neighbourhood chapters in 10 regions across 6 provinces. </a:t>
            </a:r>
            <a:endParaRPr sz="2000"/>
          </a:p>
          <a:p>
            <a:pPr indent="0" lvl="0" marL="0" rtl="0" algn="l">
              <a:spcBef>
                <a:spcPts val="1200"/>
              </a:spcBef>
              <a:spcAft>
                <a:spcPts val="1200"/>
              </a:spcAft>
              <a:buNone/>
            </a:pPr>
            <a:r>
              <a:rPr lang="en-GB" sz="2000"/>
              <a:t>Like any union, our members pay dues so that they can have ownership and control over the direction of their organization. This makes us sustainable and independent from corporations, banks and governments that fund most non-profits.</a:t>
            </a:r>
            <a:endParaRPr sz="2000"/>
          </a:p>
        </p:txBody>
      </p:sp>
      <p:sp>
        <p:nvSpPr>
          <p:cNvPr id="88" name="Google Shape;88;p17"/>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89" name="Google Shape;89;p17"/>
          <p:cNvPicPr preferRelativeResize="0"/>
          <p:nvPr/>
        </p:nvPicPr>
        <p:blipFill>
          <a:blip r:embed="rId3">
            <a:alphaModFix/>
          </a:blip>
          <a:stretch>
            <a:fillRect/>
          </a:stretch>
        </p:blipFill>
        <p:spPr>
          <a:xfrm>
            <a:off x="5416271" y="400200"/>
            <a:ext cx="3416028" cy="4551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8"/>
          <p:cNvSpPr txBox="1"/>
          <p:nvPr>
            <p:ph type="title"/>
          </p:nvPr>
        </p:nvSpPr>
        <p:spPr>
          <a:xfrm>
            <a:off x="311700" y="1100600"/>
            <a:ext cx="8520600" cy="659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a:solidFill>
                  <a:srgbClr val="CC0000"/>
                </a:solidFill>
              </a:rPr>
              <a:t>BC ACORN - (Monica  Bhandari) </a:t>
            </a:r>
            <a:endParaRPr b="1">
              <a:solidFill>
                <a:srgbClr val="CC0000"/>
              </a:solidFill>
            </a:endParaRPr>
          </a:p>
        </p:txBody>
      </p:sp>
      <p:sp>
        <p:nvSpPr>
          <p:cNvPr id="95" name="Google Shape;95;p18"/>
          <p:cNvSpPr txBox="1"/>
          <p:nvPr>
            <p:ph idx="1" type="body"/>
          </p:nvPr>
        </p:nvSpPr>
        <p:spPr>
          <a:xfrm>
            <a:off x="311700" y="1760300"/>
            <a:ext cx="8520600" cy="32928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GB"/>
              <a:t>Rent control exists, but loopholes persist! </a:t>
            </a:r>
            <a:endParaRPr/>
          </a:p>
          <a:p>
            <a:pPr indent="0" lvl="0" marL="0" rtl="0" algn="l">
              <a:spcBef>
                <a:spcPts val="1200"/>
              </a:spcBef>
              <a:spcAft>
                <a:spcPts val="0"/>
              </a:spcAft>
              <a:buNone/>
            </a:pPr>
            <a:r>
              <a:rPr lang="en-GB"/>
              <a:t>BC NDP Government has done some good things:</a:t>
            </a:r>
            <a:endParaRPr/>
          </a:p>
          <a:p>
            <a:pPr indent="-317182" lvl="0" marL="457200" rtl="0" algn="l">
              <a:spcBef>
                <a:spcPts val="1200"/>
              </a:spcBef>
              <a:spcAft>
                <a:spcPts val="0"/>
              </a:spcAft>
              <a:buSzPct val="100000"/>
              <a:buChar char="-"/>
            </a:pPr>
            <a:r>
              <a:rPr lang="en-GB"/>
              <a:t>Province-Wide Renoviction Ban</a:t>
            </a:r>
            <a:endParaRPr/>
          </a:p>
          <a:p>
            <a:pPr indent="-317182" lvl="0" marL="457200" rtl="0" algn="l">
              <a:spcBef>
                <a:spcPts val="0"/>
              </a:spcBef>
              <a:spcAft>
                <a:spcPts val="0"/>
              </a:spcAft>
              <a:buSzPct val="100000"/>
              <a:buChar char="-"/>
            </a:pPr>
            <a:r>
              <a:rPr lang="en-GB"/>
              <a:t>Landlord Use Eviction Ban </a:t>
            </a:r>
            <a:endParaRPr/>
          </a:p>
          <a:p>
            <a:pPr indent="0" lvl="0" marL="0" rtl="0" algn="l">
              <a:spcBef>
                <a:spcPts val="1200"/>
              </a:spcBef>
              <a:spcAft>
                <a:spcPts val="0"/>
              </a:spcAft>
              <a:buNone/>
            </a:pPr>
            <a:r>
              <a:rPr lang="en-GB"/>
              <a:t>Whack-a-mole - close a loophole, another appears </a:t>
            </a:r>
            <a:endParaRPr/>
          </a:p>
          <a:p>
            <a:pPr indent="-317182" lvl="0" marL="457200" rtl="0" algn="l">
              <a:spcBef>
                <a:spcPts val="1200"/>
              </a:spcBef>
              <a:spcAft>
                <a:spcPts val="0"/>
              </a:spcAft>
              <a:buSzPct val="100000"/>
              <a:buChar char="-"/>
            </a:pPr>
            <a:r>
              <a:rPr lang="en-GB"/>
              <a:t>Tenant </a:t>
            </a:r>
            <a:r>
              <a:rPr lang="en-GB"/>
              <a:t>Harassment</a:t>
            </a:r>
            <a:r>
              <a:rPr lang="en-GB"/>
              <a:t> </a:t>
            </a:r>
            <a:endParaRPr/>
          </a:p>
          <a:p>
            <a:pPr indent="-297497" lvl="1" marL="914400" rtl="0" algn="l">
              <a:spcBef>
                <a:spcPts val="0"/>
              </a:spcBef>
              <a:spcAft>
                <a:spcPts val="0"/>
              </a:spcAft>
              <a:buSzPct val="100000"/>
              <a:buChar char="-"/>
            </a:pPr>
            <a:r>
              <a:rPr lang="en-GB"/>
              <a:t>Offered large sums of money to move </a:t>
            </a:r>
            <a:endParaRPr/>
          </a:p>
          <a:p>
            <a:pPr indent="-297497" lvl="1" marL="914400" rtl="0" algn="l">
              <a:spcBef>
                <a:spcPts val="0"/>
              </a:spcBef>
              <a:spcAft>
                <a:spcPts val="0"/>
              </a:spcAft>
              <a:buSzPct val="100000"/>
              <a:buChar char="-"/>
            </a:pPr>
            <a:r>
              <a:rPr lang="en-GB"/>
              <a:t>No repairs for long term tenants </a:t>
            </a:r>
            <a:endParaRPr/>
          </a:p>
          <a:p>
            <a:pPr indent="-297497" lvl="1" marL="914400" rtl="0" algn="l">
              <a:spcBef>
                <a:spcPts val="0"/>
              </a:spcBef>
              <a:spcAft>
                <a:spcPts val="0"/>
              </a:spcAft>
              <a:buSzPct val="100000"/>
              <a:buChar char="-"/>
            </a:pPr>
            <a:r>
              <a:rPr lang="en-GB"/>
              <a:t>Verbal abuse </a:t>
            </a:r>
            <a:endParaRPr/>
          </a:p>
          <a:p>
            <a:pPr indent="-317182" lvl="0" marL="457200" rtl="0" algn="l">
              <a:spcBef>
                <a:spcPts val="0"/>
              </a:spcBef>
              <a:spcAft>
                <a:spcPts val="0"/>
              </a:spcAft>
              <a:buSzPct val="100000"/>
              <a:buChar char="-"/>
            </a:pPr>
            <a:r>
              <a:rPr lang="en-GB"/>
              <a:t>Transit Oriented Development and Demovictions</a:t>
            </a:r>
            <a:endParaRPr/>
          </a:p>
          <a:p>
            <a:pPr indent="-297497" lvl="1" marL="914400" rtl="0" algn="l">
              <a:spcBef>
                <a:spcPts val="0"/>
              </a:spcBef>
              <a:spcAft>
                <a:spcPts val="0"/>
              </a:spcAft>
              <a:buSzPct val="100000"/>
              <a:buChar char="-"/>
            </a:pPr>
            <a:r>
              <a:rPr lang="en-GB"/>
              <a:t>Tenants in cities without anti-tenant displacement protections at HIGH RISK of demoviction: </a:t>
            </a:r>
            <a:endParaRPr/>
          </a:p>
          <a:p>
            <a:pPr indent="-297497" lvl="2" marL="1371600" rtl="0" algn="l">
              <a:spcBef>
                <a:spcPts val="0"/>
              </a:spcBef>
              <a:spcAft>
                <a:spcPts val="0"/>
              </a:spcAft>
              <a:buSzPct val="100000"/>
              <a:buChar char="-"/>
            </a:pPr>
            <a:r>
              <a:rPr lang="en-GB"/>
              <a:t>Surrey, Coquitlam, Langley, Maple Ridge, Port Coquitlam…. </a:t>
            </a:r>
            <a:endParaRPr/>
          </a:p>
          <a:p>
            <a:pPr indent="-317182" lvl="0" marL="457200" rtl="0" algn="l">
              <a:spcBef>
                <a:spcPts val="0"/>
              </a:spcBef>
              <a:spcAft>
                <a:spcPts val="0"/>
              </a:spcAft>
              <a:buSzPct val="100000"/>
              <a:buChar char="-"/>
            </a:pPr>
            <a:r>
              <a:t/>
            </a:r>
            <a:endParaRPr/>
          </a:p>
        </p:txBody>
      </p:sp>
      <p:pic>
        <p:nvPicPr>
          <p:cNvPr id="96" name="Google Shape;96;p18"/>
          <p:cNvPicPr preferRelativeResize="0"/>
          <p:nvPr/>
        </p:nvPicPr>
        <p:blipFill>
          <a:blip r:embed="rId3">
            <a:alphaModFix/>
          </a:blip>
          <a:stretch>
            <a:fillRect/>
          </a:stretch>
        </p:blipFill>
        <p:spPr>
          <a:xfrm>
            <a:off x="0" y="0"/>
            <a:ext cx="9144000" cy="914405"/>
          </a:xfrm>
          <a:prstGeom prst="rect">
            <a:avLst/>
          </a:prstGeom>
          <a:noFill/>
          <a:ln>
            <a:noFill/>
          </a:ln>
        </p:spPr>
      </p:pic>
      <p:sp>
        <p:nvSpPr>
          <p:cNvPr id="97" name="Google Shape;97;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9"/>
          <p:cNvSpPr txBox="1"/>
          <p:nvPr>
            <p:ph type="title"/>
          </p:nvPr>
        </p:nvSpPr>
        <p:spPr>
          <a:xfrm>
            <a:off x="311700" y="1100600"/>
            <a:ext cx="8520600" cy="659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a:solidFill>
                  <a:srgbClr val="CC0000"/>
                </a:solidFill>
              </a:rPr>
              <a:t>BC ACORN</a:t>
            </a:r>
            <a:endParaRPr b="1">
              <a:solidFill>
                <a:srgbClr val="CC0000"/>
              </a:solidFill>
            </a:endParaRPr>
          </a:p>
        </p:txBody>
      </p:sp>
      <p:sp>
        <p:nvSpPr>
          <p:cNvPr id="103" name="Google Shape;103;p19"/>
          <p:cNvSpPr txBox="1"/>
          <p:nvPr>
            <p:ph idx="1" type="body"/>
          </p:nvPr>
        </p:nvSpPr>
        <p:spPr>
          <a:xfrm>
            <a:off x="311700" y="1760300"/>
            <a:ext cx="8520600" cy="3292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We say</a:t>
            </a:r>
            <a:r>
              <a:rPr lang="en-GB" u="sng"/>
              <a:t> </a:t>
            </a:r>
            <a:r>
              <a:rPr lang="en-GB" u="sng"/>
              <a:t>“</a:t>
            </a:r>
            <a:r>
              <a:rPr lang="en-GB" sz="1800" u="sng"/>
              <a:t>Keep Tenant Communities Intact</a:t>
            </a:r>
            <a:r>
              <a:rPr lang="en-GB" u="sng"/>
              <a:t>” </a:t>
            </a:r>
            <a:endParaRPr sz="1800" u="sng"/>
          </a:p>
          <a:p>
            <a:pPr indent="-342900" lvl="0" marL="914400" rtl="0" algn="l">
              <a:spcBef>
                <a:spcPts val="1200"/>
              </a:spcBef>
              <a:spcAft>
                <a:spcPts val="0"/>
              </a:spcAft>
              <a:buSzPts val="1800"/>
              <a:buChar char="-"/>
            </a:pPr>
            <a:r>
              <a:rPr lang="en-GB"/>
              <a:t>Province-Wide anti-tenant displacement laws </a:t>
            </a:r>
            <a:endParaRPr/>
          </a:p>
          <a:p>
            <a:pPr indent="-342900" lvl="0" marL="914400" rtl="0" algn="l">
              <a:spcBef>
                <a:spcPts val="0"/>
              </a:spcBef>
              <a:spcAft>
                <a:spcPts val="0"/>
              </a:spcAft>
              <a:buSzPts val="1800"/>
              <a:buChar char="-"/>
            </a:pPr>
            <a:r>
              <a:rPr lang="en-GB"/>
              <a:t>Anti-Tenant Harassment Legislation </a:t>
            </a:r>
            <a:endParaRPr/>
          </a:p>
          <a:p>
            <a:pPr indent="0" lvl="0" marL="0" rtl="0" algn="l">
              <a:spcBef>
                <a:spcPts val="1200"/>
              </a:spcBef>
              <a:spcAft>
                <a:spcPts val="0"/>
              </a:spcAft>
              <a:buNone/>
            </a:pPr>
            <a:r>
              <a:rPr lang="en-GB"/>
              <a:t>BC needs to be a leader in tenant protections, can we get the federal governments help in making that happen? </a:t>
            </a:r>
            <a:endParaRPr/>
          </a:p>
          <a:p>
            <a:pPr indent="0" lvl="0" marL="0" rtl="0" algn="l">
              <a:spcBef>
                <a:spcPts val="1200"/>
              </a:spcBef>
              <a:spcAft>
                <a:spcPts val="1200"/>
              </a:spcAft>
              <a:buNone/>
            </a:pPr>
            <a:r>
              <a:t/>
            </a:r>
            <a:endParaRPr/>
          </a:p>
        </p:txBody>
      </p:sp>
      <p:pic>
        <p:nvPicPr>
          <p:cNvPr id="104" name="Google Shape;104;p19"/>
          <p:cNvPicPr preferRelativeResize="0"/>
          <p:nvPr/>
        </p:nvPicPr>
        <p:blipFill>
          <a:blip r:embed="rId3">
            <a:alphaModFix/>
          </a:blip>
          <a:stretch>
            <a:fillRect/>
          </a:stretch>
        </p:blipFill>
        <p:spPr>
          <a:xfrm>
            <a:off x="0" y="0"/>
            <a:ext cx="9144000" cy="914405"/>
          </a:xfrm>
          <a:prstGeom prst="rect">
            <a:avLst/>
          </a:prstGeom>
          <a:noFill/>
          <a:ln>
            <a:noFill/>
          </a:ln>
        </p:spPr>
      </p:pic>
      <p:sp>
        <p:nvSpPr>
          <p:cNvPr id="105" name="Google Shape;105;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0"/>
          <p:cNvSpPr txBox="1"/>
          <p:nvPr>
            <p:ph type="title"/>
          </p:nvPr>
        </p:nvSpPr>
        <p:spPr>
          <a:xfrm>
            <a:off x="222700" y="9664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solidFill>
                  <a:srgbClr val="CC0000"/>
                </a:solidFill>
              </a:rPr>
              <a:t>Alberta ACORN - (Elaine Bruce-Haynes)</a:t>
            </a:r>
            <a:endParaRPr b="1">
              <a:solidFill>
                <a:srgbClr val="CC0000"/>
              </a:solidFill>
            </a:endParaRPr>
          </a:p>
        </p:txBody>
      </p:sp>
      <p:sp>
        <p:nvSpPr>
          <p:cNvPr id="111" name="Google Shape;111;p20"/>
          <p:cNvSpPr txBox="1"/>
          <p:nvPr>
            <p:ph idx="1" type="body"/>
          </p:nvPr>
        </p:nvSpPr>
        <p:spPr>
          <a:xfrm>
            <a:off x="222700" y="1539100"/>
            <a:ext cx="3585300" cy="34485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lang="en-GB" sz="5242"/>
              <a:t>Context: </a:t>
            </a:r>
            <a:r>
              <a:rPr lang="en-GB" sz="5242" u="sng"/>
              <a:t>Alberta has almost NO tenant rights. </a:t>
            </a:r>
            <a:endParaRPr sz="5242"/>
          </a:p>
          <a:p>
            <a:pPr indent="0" lvl="0" marL="0" rtl="0" algn="l">
              <a:spcBef>
                <a:spcPts val="1200"/>
              </a:spcBef>
              <a:spcAft>
                <a:spcPts val="0"/>
              </a:spcAft>
              <a:buNone/>
            </a:pPr>
            <a:r>
              <a:rPr lang="en-GB" sz="5242"/>
              <a:t>NO</a:t>
            </a:r>
            <a:r>
              <a:rPr lang="en-GB" sz="5242"/>
              <a:t> rent control </a:t>
            </a:r>
            <a:endParaRPr sz="5242"/>
          </a:p>
          <a:p>
            <a:pPr indent="-311819" lvl="0" marL="457200" rtl="0" algn="l">
              <a:spcBef>
                <a:spcPts val="1200"/>
              </a:spcBef>
              <a:spcAft>
                <a:spcPts val="0"/>
              </a:spcAft>
              <a:buSzPct val="100000"/>
              <a:buChar char="-"/>
            </a:pPr>
            <a:r>
              <a:rPr lang="en-GB" sz="5242"/>
              <a:t>meaning NO limits to yearly rent increases. </a:t>
            </a:r>
            <a:endParaRPr sz="5242"/>
          </a:p>
          <a:p>
            <a:pPr indent="-311819" lvl="0" marL="457200" rtl="0" algn="l">
              <a:spcBef>
                <a:spcPts val="0"/>
              </a:spcBef>
              <a:spcAft>
                <a:spcPts val="0"/>
              </a:spcAft>
              <a:buSzPct val="100000"/>
              <a:buChar char="-"/>
            </a:pPr>
            <a:r>
              <a:rPr lang="en-GB" sz="5242"/>
              <a:t>Since 2023 rents in Calgary rose over 30% across the board.</a:t>
            </a:r>
            <a:endParaRPr sz="5242"/>
          </a:p>
          <a:p>
            <a:pPr indent="0" lvl="0" marL="0" rtl="0" algn="l">
              <a:spcBef>
                <a:spcPts val="1200"/>
              </a:spcBef>
              <a:spcAft>
                <a:spcPts val="0"/>
              </a:spcAft>
              <a:buNone/>
            </a:pPr>
            <a:r>
              <a:rPr lang="en-GB" sz="5242"/>
              <a:t>Fixed term lease system </a:t>
            </a:r>
            <a:endParaRPr sz="5242"/>
          </a:p>
          <a:p>
            <a:pPr indent="-311819" lvl="0" marL="457200" rtl="0" algn="l">
              <a:spcBef>
                <a:spcPts val="1200"/>
              </a:spcBef>
              <a:spcAft>
                <a:spcPts val="0"/>
              </a:spcAft>
              <a:buSzPct val="100000"/>
              <a:buChar char="-"/>
            </a:pPr>
            <a:r>
              <a:rPr lang="en-GB" sz="5242"/>
              <a:t>meaning NO security of tenure </a:t>
            </a:r>
            <a:endParaRPr sz="5242"/>
          </a:p>
          <a:p>
            <a:pPr indent="-311819" lvl="0" marL="457200" rtl="0" algn="l">
              <a:spcBef>
                <a:spcPts val="0"/>
              </a:spcBef>
              <a:spcAft>
                <a:spcPts val="0"/>
              </a:spcAft>
              <a:buSzPct val="100000"/>
              <a:buChar char="-"/>
            </a:pPr>
            <a:r>
              <a:rPr lang="en-GB" sz="5242"/>
              <a:t>Fixed term lease VS Month-to-month lease</a:t>
            </a:r>
            <a:endParaRPr sz="5242"/>
          </a:p>
          <a:p>
            <a:pPr indent="-311819" lvl="0" marL="457200" rtl="0" algn="l">
              <a:spcBef>
                <a:spcPts val="0"/>
              </a:spcBef>
              <a:spcAft>
                <a:spcPts val="0"/>
              </a:spcAft>
              <a:buSzPct val="100000"/>
              <a:buChar char="-"/>
            </a:pPr>
            <a:r>
              <a:rPr lang="en-GB" sz="5242"/>
              <a:t>Landlords are not required to offer a current tenant a lease renewal. Nor do they have to provide any justification for non renewal of lease.</a:t>
            </a:r>
            <a:endParaRPr sz="5242"/>
          </a:p>
          <a:p>
            <a:pPr indent="0" lvl="0" marL="0" rtl="0" algn="l">
              <a:spcBef>
                <a:spcPts val="1200"/>
              </a:spcBef>
              <a:spcAft>
                <a:spcPts val="0"/>
              </a:spcAft>
              <a:buNone/>
            </a:pPr>
            <a:r>
              <a:t/>
            </a:r>
            <a:endParaRPr sz="2183"/>
          </a:p>
          <a:p>
            <a:pPr indent="0" lvl="0" marL="0" rtl="0" algn="l">
              <a:spcBef>
                <a:spcPts val="1200"/>
              </a:spcBef>
              <a:spcAft>
                <a:spcPts val="0"/>
              </a:spcAft>
              <a:buNone/>
            </a:pPr>
            <a:r>
              <a:t/>
            </a:r>
            <a:endParaRPr sz="1500"/>
          </a:p>
          <a:p>
            <a:pPr indent="0" lvl="0" marL="0" rtl="0" algn="l">
              <a:spcBef>
                <a:spcPts val="1200"/>
              </a:spcBef>
              <a:spcAft>
                <a:spcPts val="1200"/>
              </a:spcAft>
              <a:buNone/>
            </a:pPr>
            <a:r>
              <a:t/>
            </a:r>
            <a:endParaRPr/>
          </a:p>
        </p:txBody>
      </p:sp>
      <p:pic>
        <p:nvPicPr>
          <p:cNvPr id="112" name="Google Shape;112;p20" title="475844212_598741996129607_285603419841661977_n.jpg"/>
          <p:cNvPicPr preferRelativeResize="0"/>
          <p:nvPr/>
        </p:nvPicPr>
        <p:blipFill>
          <a:blip r:embed="rId3">
            <a:alphaModFix/>
          </a:blip>
          <a:stretch>
            <a:fillRect/>
          </a:stretch>
        </p:blipFill>
        <p:spPr>
          <a:xfrm>
            <a:off x="3966600" y="1539100"/>
            <a:ext cx="5177400" cy="2343951"/>
          </a:xfrm>
          <a:prstGeom prst="rect">
            <a:avLst/>
          </a:prstGeom>
          <a:noFill/>
          <a:ln>
            <a:noFill/>
          </a:ln>
        </p:spPr>
      </p:pic>
      <p:pic>
        <p:nvPicPr>
          <p:cNvPr id="113" name="Google Shape;113;p20" title="468908107_17963335775829729_6379972084161144980_n.jpg"/>
          <p:cNvPicPr preferRelativeResize="0"/>
          <p:nvPr/>
        </p:nvPicPr>
        <p:blipFill>
          <a:blip r:embed="rId4">
            <a:alphaModFix/>
          </a:blip>
          <a:stretch>
            <a:fillRect/>
          </a:stretch>
        </p:blipFill>
        <p:spPr>
          <a:xfrm>
            <a:off x="6585074" y="2989825"/>
            <a:ext cx="2558927" cy="1928075"/>
          </a:xfrm>
          <a:prstGeom prst="rect">
            <a:avLst/>
          </a:prstGeom>
          <a:noFill/>
          <a:ln>
            <a:noFill/>
          </a:ln>
        </p:spPr>
      </p:pic>
      <p:pic>
        <p:nvPicPr>
          <p:cNvPr id="114" name="Google Shape;114;p20" title="475815008_598727132797760_3986409657995261950_n.jpg"/>
          <p:cNvPicPr preferRelativeResize="0"/>
          <p:nvPr/>
        </p:nvPicPr>
        <p:blipFill>
          <a:blip r:embed="rId5">
            <a:alphaModFix/>
          </a:blip>
          <a:stretch>
            <a:fillRect/>
          </a:stretch>
        </p:blipFill>
        <p:spPr>
          <a:xfrm>
            <a:off x="3966600" y="2989837"/>
            <a:ext cx="2663726" cy="1997798"/>
          </a:xfrm>
          <a:prstGeom prst="rect">
            <a:avLst/>
          </a:prstGeom>
          <a:noFill/>
          <a:ln>
            <a:noFill/>
          </a:ln>
        </p:spPr>
      </p:pic>
      <p:pic>
        <p:nvPicPr>
          <p:cNvPr id="115" name="Google Shape;115;p20"/>
          <p:cNvPicPr preferRelativeResize="0"/>
          <p:nvPr/>
        </p:nvPicPr>
        <p:blipFill>
          <a:blip r:embed="rId6">
            <a:alphaModFix/>
          </a:blip>
          <a:stretch>
            <a:fillRect/>
          </a:stretch>
        </p:blipFill>
        <p:spPr>
          <a:xfrm>
            <a:off x="0" y="-33950"/>
            <a:ext cx="9144000" cy="914405"/>
          </a:xfrm>
          <a:prstGeom prst="rect">
            <a:avLst/>
          </a:prstGeom>
          <a:noFill/>
          <a:ln>
            <a:noFill/>
          </a:ln>
        </p:spPr>
      </p:pic>
      <p:sp>
        <p:nvSpPr>
          <p:cNvPr id="116" name="Google Shape;116;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1"/>
          <p:cNvSpPr txBox="1"/>
          <p:nvPr>
            <p:ph type="title"/>
          </p:nvPr>
        </p:nvSpPr>
        <p:spPr>
          <a:xfrm>
            <a:off x="311700" y="946138"/>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solidFill>
                  <a:srgbClr val="CC0000"/>
                </a:solidFill>
              </a:rPr>
              <a:t>Alberta ACORN</a:t>
            </a:r>
            <a:endParaRPr b="1">
              <a:solidFill>
                <a:srgbClr val="CC0000"/>
              </a:solidFill>
            </a:endParaRPr>
          </a:p>
        </p:txBody>
      </p:sp>
      <p:sp>
        <p:nvSpPr>
          <p:cNvPr id="122" name="Google Shape;122;p21"/>
          <p:cNvSpPr txBox="1"/>
          <p:nvPr>
            <p:ph idx="1" type="body"/>
          </p:nvPr>
        </p:nvSpPr>
        <p:spPr>
          <a:xfrm>
            <a:off x="142500" y="1482500"/>
            <a:ext cx="4718100" cy="36612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Clr>
                <a:schemeClr val="dk1"/>
              </a:buClr>
              <a:buSzPts val="1100"/>
              <a:buFont typeface="Arial"/>
              <a:buNone/>
            </a:pPr>
            <a:r>
              <a:rPr lang="en-GB" sz="1183"/>
              <a:t>Alberta ACORN’s Provincial Housing Campaigns: </a:t>
            </a:r>
            <a:endParaRPr sz="1183"/>
          </a:p>
          <a:p>
            <a:pPr indent="-303761" lvl="0" marL="457200" rtl="0" algn="l">
              <a:spcBef>
                <a:spcPts val="1200"/>
              </a:spcBef>
              <a:spcAft>
                <a:spcPts val="0"/>
              </a:spcAft>
              <a:buSzPts val="1184"/>
              <a:buAutoNum type="arabicPeriod"/>
            </a:pPr>
            <a:r>
              <a:rPr b="1" lang="en-GB" sz="1183"/>
              <a:t>Rent Control NOW </a:t>
            </a:r>
            <a:endParaRPr b="1" sz="1183"/>
          </a:p>
          <a:p>
            <a:pPr indent="-303761" lvl="1" marL="914400" rtl="0" algn="l">
              <a:spcBef>
                <a:spcPts val="0"/>
              </a:spcBef>
              <a:spcAft>
                <a:spcPts val="0"/>
              </a:spcAft>
              <a:buSzPts val="1184"/>
              <a:buAutoNum type="alphaLcPeriod"/>
            </a:pPr>
            <a:r>
              <a:rPr lang="en-GB" sz="1183"/>
              <a:t>A simple rent cap would be a major step for Alberta</a:t>
            </a:r>
            <a:endParaRPr sz="1183"/>
          </a:p>
          <a:p>
            <a:pPr indent="-303761" lvl="0" marL="457200" rtl="0" algn="l">
              <a:spcBef>
                <a:spcPts val="0"/>
              </a:spcBef>
              <a:spcAft>
                <a:spcPts val="0"/>
              </a:spcAft>
              <a:buSzPts val="1184"/>
              <a:buAutoNum type="arabicPeriod"/>
            </a:pPr>
            <a:r>
              <a:rPr b="1" lang="en-GB" sz="1183"/>
              <a:t>Ban Fixed Term Leases </a:t>
            </a:r>
            <a:endParaRPr b="1" sz="1183"/>
          </a:p>
          <a:p>
            <a:pPr indent="-303761" lvl="1" marL="914400" rtl="0" algn="l">
              <a:spcBef>
                <a:spcPts val="0"/>
              </a:spcBef>
              <a:spcAft>
                <a:spcPts val="0"/>
              </a:spcAft>
              <a:buSzPts val="1184"/>
              <a:buAutoNum type="alphaLcPeriod"/>
            </a:pPr>
            <a:r>
              <a:rPr lang="en-GB" sz="1183"/>
              <a:t>Standardized leases across the province that allow fixed term leases to roll over to month to month after a 1 year period (like Ontario)</a:t>
            </a:r>
            <a:endParaRPr sz="1183"/>
          </a:p>
          <a:p>
            <a:pPr indent="0" lvl="0" marL="0" rtl="0" algn="l">
              <a:lnSpc>
                <a:spcPct val="100000"/>
              </a:lnSpc>
              <a:spcBef>
                <a:spcPts val="1200"/>
              </a:spcBef>
              <a:spcAft>
                <a:spcPts val="0"/>
              </a:spcAft>
              <a:buNone/>
            </a:pPr>
            <a:r>
              <a:rPr b="1" lang="en-GB" sz="1150"/>
              <a:t>Alberta Provincial Government: A Brick Wall</a:t>
            </a:r>
            <a:endParaRPr b="1" sz="1150"/>
          </a:p>
          <a:p>
            <a:pPr indent="-301625" lvl="0" marL="457200" rtl="0" algn="l">
              <a:lnSpc>
                <a:spcPct val="100000"/>
              </a:lnSpc>
              <a:spcBef>
                <a:spcPts val="1200"/>
              </a:spcBef>
              <a:spcAft>
                <a:spcPts val="0"/>
              </a:spcAft>
              <a:buSzPts val="1150"/>
              <a:buChar char="-"/>
            </a:pPr>
            <a:r>
              <a:rPr lang="en-GB" sz="1150"/>
              <a:t>Marches, Rallies, Media, Online actions, Pickets of MLAs</a:t>
            </a:r>
            <a:endParaRPr sz="1150"/>
          </a:p>
          <a:p>
            <a:pPr indent="0" lvl="0" marL="0" rtl="0" algn="l">
              <a:lnSpc>
                <a:spcPct val="100000"/>
              </a:lnSpc>
              <a:spcBef>
                <a:spcPts val="1200"/>
              </a:spcBef>
              <a:spcAft>
                <a:spcPts val="0"/>
              </a:spcAft>
              <a:buNone/>
            </a:pPr>
            <a:r>
              <a:rPr b="1" lang="en-GB" sz="1150"/>
              <a:t>Movement with the Alberta NDP </a:t>
            </a:r>
            <a:endParaRPr b="1" sz="1150"/>
          </a:p>
          <a:p>
            <a:pPr indent="-301625" lvl="0" marL="457200" rtl="0" algn="l">
              <a:lnSpc>
                <a:spcPct val="100000"/>
              </a:lnSpc>
              <a:spcBef>
                <a:spcPts val="1200"/>
              </a:spcBef>
              <a:spcAft>
                <a:spcPts val="0"/>
              </a:spcAft>
              <a:buSzPts val="1150"/>
              <a:buChar char="-"/>
            </a:pPr>
            <a:r>
              <a:rPr lang="en-GB" sz="1150"/>
              <a:t>ACORN pushed the NDP to come out with Bill 205 for a temporary rent cap</a:t>
            </a:r>
            <a:endParaRPr sz="1150"/>
          </a:p>
          <a:p>
            <a:pPr indent="-301625" lvl="0" marL="457200" rtl="0" algn="l">
              <a:lnSpc>
                <a:spcPct val="100000"/>
              </a:lnSpc>
              <a:spcBef>
                <a:spcPts val="0"/>
              </a:spcBef>
              <a:spcAft>
                <a:spcPts val="0"/>
              </a:spcAft>
              <a:buSzPts val="1150"/>
              <a:buChar char="-"/>
            </a:pPr>
            <a:r>
              <a:rPr lang="en-GB" sz="1150"/>
              <a:t>Voted down by UCP but still created major movement! </a:t>
            </a:r>
            <a:endParaRPr sz="1150"/>
          </a:p>
          <a:p>
            <a:pPr indent="-301625" lvl="0" marL="457200" rtl="0" algn="l">
              <a:lnSpc>
                <a:spcPct val="100000"/>
              </a:lnSpc>
              <a:spcBef>
                <a:spcPts val="0"/>
              </a:spcBef>
              <a:spcAft>
                <a:spcPts val="0"/>
              </a:spcAft>
              <a:buSzPts val="1150"/>
              <a:buChar char="-"/>
            </a:pPr>
            <a:r>
              <a:rPr lang="en-GB" sz="1150"/>
              <a:t>New AB NDP leader met with ACORN and voiced support for both a rent cap and banning fixed term leases</a:t>
            </a:r>
            <a:endParaRPr sz="1150"/>
          </a:p>
          <a:p>
            <a:pPr indent="0" lvl="0" marL="0" rtl="0" algn="l">
              <a:lnSpc>
                <a:spcPct val="100000"/>
              </a:lnSpc>
              <a:spcBef>
                <a:spcPts val="1200"/>
              </a:spcBef>
              <a:spcAft>
                <a:spcPts val="1200"/>
              </a:spcAft>
              <a:buNone/>
            </a:pPr>
            <a:r>
              <a:rPr b="1" lang="en-GB" sz="1150"/>
              <a:t>Summary of Problem: </a:t>
            </a:r>
            <a:r>
              <a:rPr lang="en-GB" sz="1150"/>
              <a:t> </a:t>
            </a:r>
            <a:endParaRPr sz="1150"/>
          </a:p>
        </p:txBody>
      </p:sp>
      <p:pic>
        <p:nvPicPr>
          <p:cNvPr id="123" name="Google Shape;123;p21" title="478894385_606158925387914_2396674666440081676_n.jpg"/>
          <p:cNvPicPr preferRelativeResize="0"/>
          <p:nvPr/>
        </p:nvPicPr>
        <p:blipFill rotWithShape="1">
          <a:blip r:embed="rId3">
            <a:alphaModFix/>
          </a:blip>
          <a:srcRect b="17041" l="22537" r="6610" t="8735"/>
          <a:stretch/>
        </p:blipFill>
        <p:spPr>
          <a:xfrm>
            <a:off x="6410800" y="0"/>
            <a:ext cx="2733201" cy="3817574"/>
          </a:xfrm>
          <a:prstGeom prst="rect">
            <a:avLst/>
          </a:prstGeom>
          <a:noFill/>
          <a:ln>
            <a:noFill/>
          </a:ln>
        </p:spPr>
      </p:pic>
      <p:pic>
        <p:nvPicPr>
          <p:cNvPr id="124" name="Google Shape;124;p21" title="476956060_606158748721265_688633898894594501_n.jpg"/>
          <p:cNvPicPr preferRelativeResize="0"/>
          <p:nvPr/>
        </p:nvPicPr>
        <p:blipFill rotWithShape="1">
          <a:blip r:embed="rId4">
            <a:alphaModFix/>
          </a:blip>
          <a:srcRect b="0" l="0" r="0" t="14522"/>
          <a:stretch/>
        </p:blipFill>
        <p:spPr>
          <a:xfrm>
            <a:off x="6823125" y="2420475"/>
            <a:ext cx="2320873" cy="2723026"/>
          </a:xfrm>
          <a:prstGeom prst="rect">
            <a:avLst/>
          </a:prstGeom>
          <a:noFill/>
          <a:ln>
            <a:noFill/>
          </a:ln>
        </p:spPr>
      </p:pic>
      <p:pic>
        <p:nvPicPr>
          <p:cNvPr id="125" name="Google Shape;125;p21" title="476083541_602158492454624_8283847477097036250_n.jpg"/>
          <p:cNvPicPr preferRelativeResize="0"/>
          <p:nvPr/>
        </p:nvPicPr>
        <p:blipFill rotWithShape="1">
          <a:blip r:embed="rId5">
            <a:alphaModFix/>
          </a:blip>
          <a:srcRect b="0" l="9165" r="0" t="0"/>
          <a:stretch/>
        </p:blipFill>
        <p:spPr>
          <a:xfrm>
            <a:off x="5033064" y="2420475"/>
            <a:ext cx="1855227" cy="2723026"/>
          </a:xfrm>
          <a:prstGeom prst="rect">
            <a:avLst/>
          </a:prstGeom>
          <a:noFill/>
          <a:ln>
            <a:noFill/>
          </a:ln>
        </p:spPr>
      </p:pic>
      <p:pic>
        <p:nvPicPr>
          <p:cNvPr id="126" name="Google Shape;126;p21"/>
          <p:cNvPicPr preferRelativeResize="0"/>
          <p:nvPr/>
        </p:nvPicPr>
        <p:blipFill rotWithShape="1">
          <a:blip r:embed="rId6">
            <a:alphaModFix/>
          </a:blip>
          <a:srcRect b="23693" l="0" r="0" t="0"/>
          <a:stretch/>
        </p:blipFill>
        <p:spPr>
          <a:xfrm>
            <a:off x="5029975" y="452075"/>
            <a:ext cx="1934650" cy="1968400"/>
          </a:xfrm>
          <a:prstGeom prst="rect">
            <a:avLst/>
          </a:prstGeom>
          <a:noFill/>
          <a:ln>
            <a:noFill/>
          </a:ln>
        </p:spPr>
      </p:pic>
      <p:pic>
        <p:nvPicPr>
          <p:cNvPr id="127" name="Google Shape;127;p21"/>
          <p:cNvPicPr preferRelativeResize="0"/>
          <p:nvPr/>
        </p:nvPicPr>
        <p:blipFill>
          <a:blip r:embed="rId7">
            <a:alphaModFix/>
          </a:blip>
          <a:stretch>
            <a:fillRect/>
          </a:stretch>
        </p:blipFill>
        <p:spPr>
          <a:xfrm>
            <a:off x="0" y="-33950"/>
            <a:ext cx="9144000" cy="914405"/>
          </a:xfrm>
          <a:prstGeom prst="rect">
            <a:avLst/>
          </a:prstGeom>
          <a:noFill/>
          <a:ln>
            <a:noFill/>
          </a:ln>
        </p:spPr>
      </p:pic>
      <p:sp>
        <p:nvSpPr>
          <p:cNvPr id="128" name="Google Shape;128;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