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Source Code Pro"/>
      <p:regular r:id="rId33"/>
      <p:bold r:id="rId34"/>
      <p:italic r:id="rId35"/>
      <p:boldItalic r:id="rId36"/>
    </p:embeddedFont>
    <p:embeddedFont>
      <p:font typeface="Lato Black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A9ACAA-5D31-47B1-AFD5-F07B50941476}">
  <a:tblStyle styleId="{25A9ACAA-5D31-47B1-AFD5-F07B509414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35" Type="http://schemas.openxmlformats.org/officeDocument/2006/relationships/font" Target="fonts/SourceCodePro-italic.fntdata"/><Relationship Id="rId12" Type="http://schemas.openxmlformats.org/officeDocument/2006/relationships/slide" Target="slides/slide6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9.xml"/><Relationship Id="rId37" Type="http://schemas.openxmlformats.org/officeDocument/2006/relationships/font" Target="fonts/LatoBlack-bold.fntdata"/><Relationship Id="rId14" Type="http://schemas.openxmlformats.org/officeDocument/2006/relationships/slide" Target="slides/slide8.xml"/><Relationship Id="rId36" Type="http://schemas.openxmlformats.org/officeDocument/2006/relationships/font" Target="fonts/SourceCodePr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LatoBlack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b44aac80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b44aac80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42249331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42249331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b44aac80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b44aac80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422493316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42249331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42249331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42249331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b44aac80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b44aac80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42249331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642249331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715fa22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715fa22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42249331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42249331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b44aac80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b44aac80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57629cf0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57629cf0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42249331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42249331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b44aac80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b44aac80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44aac80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44aac80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b44aac80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b44aac80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2249331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2249331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42249331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42249331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rgbClr val="CC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hyperlink" Target="https://acorncanada.org/video/acorn-canada-national-convention-2022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ljM7y719_0I" TargetMode="External"/><Relationship Id="rId4" Type="http://schemas.openxmlformats.org/officeDocument/2006/relationships/image" Target="../media/image25.jp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10" y="0"/>
            <a:ext cx="91440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2824350" y="568800"/>
            <a:ext cx="567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ACORN Canada </a:t>
            </a:r>
            <a:endParaRPr b="1"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Convention 101</a:t>
            </a:r>
            <a:endParaRPr b="1"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824350" y="4053125"/>
            <a:ext cx="5679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Sat, June 15th- Mon, June 17th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 amt="56000"/>
          </a:blip>
          <a:srcRect b="0" l="0" r="0" t="22881"/>
          <a:stretch/>
        </p:blipFill>
        <p:spPr>
          <a:xfrm>
            <a:off x="-37300" y="-46125"/>
            <a:ext cx="9218598" cy="52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1101325" y="874675"/>
            <a:ext cx="69177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 Montreal Convention Highlights: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https://acorncanada.org/video/acorn-canada-national-convention-2022/</a:t>
            </a:r>
            <a:r>
              <a:rPr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2024 Convention Updates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23"/>
          <p:cNvSpPr txBox="1"/>
          <p:nvPr>
            <p:ph idx="1" type="subTitle"/>
          </p:nvPr>
        </p:nvSpPr>
        <p:spPr>
          <a:xfrm>
            <a:off x="265500" y="2735378"/>
            <a:ext cx="4045200" cy="22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GB">
                <a:solidFill>
                  <a:schemeClr val="lt1"/>
                </a:solidFill>
              </a:rPr>
              <a:t>Saturday, June 15th- Monday June 17th </a:t>
            </a:r>
            <a:endParaRPr>
              <a:solidFill>
                <a:schemeClr val="lt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GB">
                <a:solidFill>
                  <a:schemeClr val="lt1"/>
                </a:solidFill>
              </a:rPr>
              <a:t>Durham Region</a:t>
            </a:r>
            <a:endParaRPr>
              <a:solidFill>
                <a:schemeClr val="lt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GB">
                <a:solidFill>
                  <a:schemeClr val="lt1"/>
                </a:solidFill>
              </a:rPr>
              <a:t>Rich history of important labour fights</a:t>
            </a:r>
            <a:endParaRPr>
              <a:solidFill>
                <a:schemeClr val="lt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GB">
                <a:solidFill>
                  <a:schemeClr val="lt1"/>
                </a:solidFill>
              </a:rPr>
              <a:t>Ontario Technical Institute (99% locked in) - new campus!</a:t>
            </a:r>
            <a:endParaRPr>
              <a:solidFill>
                <a:schemeClr val="lt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GB">
                <a:solidFill>
                  <a:schemeClr val="lt1"/>
                </a:solidFill>
              </a:rPr>
              <a:t>Politically important - conservative ridings, vacant MP seat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31745" t="0"/>
          <a:stretch/>
        </p:blipFill>
        <p:spPr>
          <a:xfrm>
            <a:off x="4463100" y="0"/>
            <a:ext cx="468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265500" y="529475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2024 Convention Updates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473700" y="1704725"/>
            <a:ext cx="3837000" cy="31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AB/BC arrive Fri June 14th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ON/Atlantic arrive Saturday June 15th, 2024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Day 1: Check in, workshops, speeches from ACORN cities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Day 2: Plenary, guest speakers, outreach day, reception dinner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Day 3: Big action!!! Head home Monday June </a:t>
            </a:r>
            <a:r>
              <a:rPr lang="en-GB"/>
              <a:t>17th</a:t>
            </a:r>
            <a:r>
              <a:rPr lang="en-GB"/>
              <a:t>, 2024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342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2809775"/>
            <a:ext cx="4553450" cy="23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 amt="56000"/>
          </a:blip>
          <a:srcRect b="0" l="0" r="0" t="22881"/>
          <a:stretch/>
        </p:blipFill>
        <p:spPr>
          <a:xfrm>
            <a:off x="-37300" y="-46125"/>
            <a:ext cx="9218598" cy="52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1101325" y="874675"/>
            <a:ext cx="69177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b="1" sz="5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1101325" y="874675"/>
            <a:ext cx="69177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Brainstorming then Report Back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AutoNum type="arabicPeriod"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Potential workshops?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AutoNum type="arabicPeriod"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Potential guest speakers? 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AutoNum type="arabicPeriod"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national campaign should be the focus of the big action? Ex. Housing, Fair Banking, Internet for All 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AutoNum type="arabicPeriod"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Potential target for the action? 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AutoNum type="arabicPeriod"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Other ideas?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Remember to </a:t>
            </a:r>
            <a:r>
              <a:rPr b="1" i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nominate</a:t>
            </a:r>
            <a:r>
              <a:rPr b="1" i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notetaker to report back!</a:t>
            </a:r>
            <a:endParaRPr b="1" i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265500" y="146575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What’s included?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7"/>
          <p:cNvSpPr txBox="1"/>
          <p:nvPr>
            <p:ph idx="2" type="body"/>
          </p:nvPr>
        </p:nvSpPr>
        <p:spPr>
          <a:xfrm>
            <a:off x="473700" y="14484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Travel to and from Durham Region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Accommodations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Breakfast, lunch, dinner while at convention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ACORN swag/gift bag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Entry to all events</a:t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13985"/>
          <a:stretch/>
        </p:blipFill>
        <p:spPr>
          <a:xfrm>
            <a:off x="4572000" y="0"/>
            <a:ext cx="4572001" cy="29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4">
            <a:alphaModFix/>
          </a:blip>
          <a:srcRect b="0" l="0" r="0" t="7757"/>
          <a:stretch/>
        </p:blipFill>
        <p:spPr>
          <a:xfrm>
            <a:off x="4572000" y="2193975"/>
            <a:ext cx="4572000" cy="29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/>
        </p:nvSpPr>
        <p:spPr>
          <a:xfrm>
            <a:off x="1165150" y="530050"/>
            <a:ext cx="69177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What’s it cost?</a:t>
            </a:r>
            <a:endParaRPr b="1" i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82" name="Google Shape;182;p28"/>
          <p:cNvGraphicFramePr/>
          <p:nvPr/>
        </p:nvGraphicFramePr>
        <p:xfrm>
          <a:off x="352600" y="123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{25A9ACAA-5D31-47B1-AFD5-F07B50941476}</a:tableStyleId>
              </a:tblPr>
              <a:tblGrid>
                <a:gridCol w="2109700"/>
                <a:gridCol w="2109700"/>
                <a:gridCol w="2109700"/>
                <a:gridCol w="2109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PROVINCE</a:t>
                      </a:r>
                      <a:endParaRPr sz="2000"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DEPOSIT</a:t>
                      </a:r>
                      <a:endParaRPr sz="2000"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FULL COST (includes deposit)</a:t>
                      </a:r>
                      <a:endParaRPr sz="2000"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EARLY BIRD SPECIAL (if chip in deposit by Dec 31st, 2023)</a:t>
                      </a:r>
                      <a:endParaRPr sz="2000"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</a:rPr>
                        <a:t>Ontario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$75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$350-$400 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$300-$350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</a:rPr>
                        <a:t>BC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$100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$700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$650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</a:rPr>
                        <a:t>Alberta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$100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$650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$600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</a:rPr>
                        <a:t>Atlantic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$100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$600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$550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idx="1" type="subTitle"/>
          </p:nvPr>
        </p:nvSpPr>
        <p:spPr>
          <a:xfrm>
            <a:off x="265500" y="1464781"/>
            <a:ext cx="4045200" cy="31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lt1"/>
                </a:solidFill>
              </a:rPr>
              <a:t>If you pay your deposit your spot at convention is guaranteed</a:t>
            </a:r>
            <a:endParaRPr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</a:rPr>
              <a:t>Money is not a barrier - if you want to come to convention, you’re coming!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</a:rPr>
              <a:t>Talk to your local organizer about fundraising and other options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88" name="Google Shape;188;p29"/>
          <p:cNvSpPr txBox="1"/>
          <p:nvPr>
            <p:ph idx="2" type="body"/>
          </p:nvPr>
        </p:nvSpPr>
        <p:spPr>
          <a:xfrm>
            <a:off x="4939500" y="724200"/>
            <a:ext cx="3837000" cy="38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265500" y="146575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Fundraising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4572450" y="0"/>
            <a:ext cx="4571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TIPS: 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Sell $2 raffle tickets (winner is announced at convention, chance to win $500 )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Sell ACORN calendars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Sponsors/Pledges (like a walk a thon) from friends, family, neighbours or local politicians and unions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Tabling at union conventions, malls, festivals etc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Increase your dues by a bit each month to pay the deposit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5083500" y="415650"/>
            <a:ext cx="3693000" cy="3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TIPS: 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Sell $2 raffle tickets (winner is announced at convention, chance to win $500 )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Sell ACORN calendars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Sponsors/Pledges (like a walk a thon) from friends, family, neighbours or local politicians and unions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Tabling at union conventions, malls, festivals etc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 your dues by a bit each month to pay the deposit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/>
        </p:nvSpPr>
        <p:spPr>
          <a:xfrm>
            <a:off x="1165150" y="530050"/>
            <a:ext cx="69177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Announcements</a:t>
            </a:r>
            <a:endParaRPr i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430350" y="1263525"/>
            <a:ext cx="82833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GB" sz="1900">
                <a:solidFill>
                  <a:schemeClr val="lt1"/>
                </a:solidFill>
              </a:rPr>
              <a:t>Register your rent at</a:t>
            </a:r>
            <a:r>
              <a:rPr lang="en-GB" sz="1900" u="sng">
                <a:solidFill>
                  <a:schemeClr val="lt1"/>
                </a:solidFill>
              </a:rPr>
              <a:t> rentalregistry.ca</a:t>
            </a:r>
            <a:r>
              <a:rPr lang="en-GB" sz="1900">
                <a:solidFill>
                  <a:schemeClr val="lt1"/>
                </a:solidFill>
              </a:rPr>
              <a:t> to help track rising rents! 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GB" sz="1900">
                <a:solidFill>
                  <a:schemeClr val="lt1"/>
                </a:solidFill>
              </a:rPr>
              <a:t>ACORN Canada 2024 Calendars - get yours from your local office! 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GB" sz="1900">
                <a:solidFill>
                  <a:schemeClr val="lt1"/>
                </a:solidFill>
              </a:rPr>
              <a:t>Sign the ontario housing online action demanding action from Ford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i="1" lang="en-GB" sz="1900">
                <a:solidFill>
                  <a:schemeClr val="lt1"/>
                </a:solidFill>
              </a:rPr>
              <a:t>Stay behind if you’re from a city without an ACORN chapter and want to speak to an organizer!</a:t>
            </a:r>
            <a:endParaRPr i="1" sz="1900">
              <a:solidFill>
                <a:schemeClr val="lt1"/>
              </a:solidFill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2658400" y="3419750"/>
            <a:ext cx="385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HAPPY HOLIDAYS!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65500" y="1397350"/>
            <a:ext cx="4045200" cy="29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36004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●"/>
            </a:pPr>
            <a:r>
              <a:rPr b="0" lang="en-GB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Land Acknowledgements </a:t>
            </a:r>
            <a:endParaRPr b="0" sz="1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004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●"/>
            </a:pPr>
            <a:r>
              <a:rPr b="0" lang="en-GB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Introductions</a:t>
            </a:r>
            <a:endParaRPr b="0"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004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●"/>
            </a:pPr>
            <a:r>
              <a:rPr b="0" lang="en-GB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Ground Rules</a:t>
            </a:r>
            <a:endParaRPr b="0"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○"/>
            </a:pPr>
            <a:r>
              <a:rPr b="0"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Everyone is muted during presentations </a:t>
            </a:r>
            <a:endParaRPr b="0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○"/>
            </a:pPr>
            <a:r>
              <a:rPr b="0"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Stay muted if you’re not speaking </a:t>
            </a:r>
            <a:endParaRPr b="0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○"/>
            </a:pPr>
            <a:r>
              <a:rPr b="0"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respectful during group discussion. </a:t>
            </a:r>
            <a:endParaRPr b="0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○"/>
            </a:pPr>
            <a:r>
              <a:rPr b="0"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Ask questions, listen to each other and allow others to speak.</a:t>
            </a:r>
            <a:endParaRPr b="0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○"/>
            </a:pPr>
            <a:r>
              <a:rPr b="0"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avoid cross talk and oppressive language </a:t>
            </a:r>
            <a:endParaRPr b="0"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4939500" y="724200"/>
            <a:ext cx="4045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1" cy="257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2" y="2571757"/>
            <a:ext cx="4572001" cy="257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65500" y="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369600" y="8773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What is ACORN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What is Convention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Convention 2024 Updates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Brainstorming Session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Fundraising for Convention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Upcoming Events and Announcements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Other business for remote members</a:t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27145" l="0" r="0" t="0"/>
          <a:stretch/>
        </p:blipFill>
        <p:spPr>
          <a:xfrm>
            <a:off x="4457125" y="0"/>
            <a:ext cx="47755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" type="subTitle"/>
          </p:nvPr>
        </p:nvSpPr>
        <p:spPr>
          <a:xfrm>
            <a:off x="265500" y="2735378"/>
            <a:ext cx="4045200" cy="21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ACORN is a membership based community organization of low and moderate-income people fighting for change. We have been active since 2004 and we have 25 chapters in 11 cities across Canada, with 160,000+ members. Our campaigns are focused on social and economic justice and include issues like housing, banking, predatory lending, and the digital divide.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ACORN?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1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4">
            <a:alphaModFix/>
          </a:blip>
          <a:srcRect b="38789" l="0" r="0" t="4961"/>
          <a:stretch/>
        </p:blipFill>
        <p:spPr>
          <a:xfrm>
            <a:off x="4572000" y="2571750"/>
            <a:ext cx="457199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800" y="0"/>
            <a:ext cx="4932199" cy="34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84466" cy="34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180225" y="3368925"/>
            <a:ext cx="8963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Convention Overview</a:t>
            </a:r>
            <a:endParaRPr sz="4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 days of workshops, prominent guest speakers (politicians, labour leaders, activists etc), a gala dinner and a BIG action on the last day!</a:t>
            </a:r>
            <a:endParaRPr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26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571734"/>
            <a:ext cx="4572000" cy="257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41050" y="3813250"/>
            <a:ext cx="408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Past Conventions</a:t>
            </a:r>
            <a:endParaRPr sz="3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5409" cy="26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0" l="0" r="6655" t="0"/>
          <a:stretch/>
        </p:blipFill>
        <p:spPr>
          <a:xfrm>
            <a:off x="5485400" y="0"/>
            <a:ext cx="3658601" cy="26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4902075" y="3174425"/>
            <a:ext cx="4325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Past </a:t>
            </a:r>
            <a:endParaRPr sz="3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3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Conventions</a:t>
            </a:r>
            <a:endParaRPr sz="4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5">
            <a:alphaModFix/>
          </a:blip>
          <a:srcRect b="13165" l="0" r="0" t="17099"/>
          <a:stretch/>
        </p:blipFill>
        <p:spPr>
          <a:xfrm>
            <a:off x="0" y="2687850"/>
            <a:ext cx="4695376" cy="24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241050" y="3813250"/>
            <a:ext cx="408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Past Conventions</a:t>
            </a:r>
            <a:endParaRPr sz="3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13755" r="0" t="0"/>
          <a:stretch/>
        </p:blipFill>
        <p:spPr>
          <a:xfrm>
            <a:off x="4182300" y="0"/>
            <a:ext cx="4961701" cy="431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182300" cy="313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5">
            <a:alphaModFix/>
          </a:blip>
          <a:srcRect b="0" l="0" r="0" t="38616"/>
          <a:stretch/>
        </p:blipFill>
        <p:spPr>
          <a:xfrm>
            <a:off x="4182300" y="2859277"/>
            <a:ext cx="4961699" cy="22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180225" y="3925500"/>
            <a:ext cx="8963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Promo video for 2024</a:t>
            </a:r>
            <a:r>
              <a:rPr lang="en-GB" sz="29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endParaRPr sz="2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https://www.youtube.com/watch?v=ljM7y719_0I</a:t>
            </a:r>
            <a:r>
              <a:rPr lang="en-GB" sz="2400"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84465" cy="343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5">
            <a:alphaModFix/>
          </a:blip>
          <a:srcRect b="0" l="20862" r="2095" t="0"/>
          <a:stretch/>
        </p:blipFill>
        <p:spPr>
          <a:xfrm>
            <a:off x="4434350" y="0"/>
            <a:ext cx="4709573" cy="34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